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83" r:id="rId5"/>
    <p:sldId id="297" r:id="rId6"/>
    <p:sldId id="286" r:id="rId7"/>
    <p:sldId id="296" r:id="rId8"/>
    <p:sldId id="295" r:id="rId9"/>
    <p:sldId id="275" r:id="rId10"/>
    <p:sldId id="290" r:id="rId11"/>
    <p:sldId id="291" r:id="rId12"/>
    <p:sldId id="292" r:id="rId13"/>
    <p:sldId id="293" r:id="rId14"/>
    <p:sldId id="294" r:id="rId15"/>
    <p:sldId id="264" r:id="rId16"/>
    <p:sldId id="260" r:id="rId17"/>
    <p:sldId id="262" r:id="rId18"/>
    <p:sldId id="263" r:id="rId19"/>
    <p:sldId id="284" r:id="rId20"/>
    <p:sldId id="285" r:id="rId21"/>
    <p:sldId id="266" r:id="rId22"/>
    <p:sldId id="267" r:id="rId23"/>
    <p:sldId id="268" r:id="rId24"/>
    <p:sldId id="269" r:id="rId25"/>
    <p:sldId id="271" r:id="rId26"/>
    <p:sldId id="272" r:id="rId27"/>
    <p:sldId id="273" r:id="rId28"/>
    <p:sldId id="274" r:id="rId29"/>
    <p:sldId id="276" r:id="rId30"/>
    <p:sldId id="277" r:id="rId31"/>
    <p:sldId id="278" r:id="rId32"/>
    <p:sldId id="279" r:id="rId33"/>
    <p:sldId id="280" r:id="rId34"/>
    <p:sldId id="256" r:id="rId3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85794" autoAdjust="0"/>
  </p:normalViewPr>
  <p:slideViewPr>
    <p:cSldViewPr snapToGrid="0">
      <p:cViewPr varScale="1">
        <p:scale>
          <a:sx n="88" d="100"/>
          <a:sy n="88" d="100"/>
        </p:scale>
        <p:origin x="30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fr-FR" sz="1862" b="0" i="0" u="none" strike="noStrike" kern="1200" spc="0" baseline="0" noProof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fr-FR" noProof="0" dirty="0">
                <a:solidFill>
                  <a:schemeClr val="accent1"/>
                </a:solidFill>
              </a:rPr>
              <a:t>Chiffre d’affaires brut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fr-FR" sz="1862" b="0" i="0" u="none" strike="noStrike" kern="1200" spc="0" baseline="0" noProof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25-4870-AEB8-0A39E2D0577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125-4870-AEB8-0A39E2D0577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25-4870-AEB8-0A39E2D0577A}"/>
              </c:ext>
            </c:extLst>
          </c:dPt>
          <c:val>
            <c:numRef>
              <c:f>Sheet1!$B$2:$B$6</c:f>
              <c:numCache>
                <c:formatCode>#,##0\ "€"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Série 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20AA</c:v>
                      </c:pt>
                      <c:pt idx="1">
                        <c:v>20AA</c:v>
                      </c:pt>
                      <c:pt idx="2">
                        <c:v>20AA</c:v>
                      </c:pt>
                      <c:pt idx="3">
                        <c:v>20AA</c:v>
                      </c:pt>
                      <c:pt idx="4">
                        <c:v>20AA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B125-4870-AEB8-0A39E2D057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explosion val="6"/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A0-4D08-B4CB-473E33CE814B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5A0-4D08-B4CB-473E33CE814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5A0-4D08-B4CB-473E33CE814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5A0-4D08-B4CB-473E33CE814B}"/>
              </c:ext>
            </c:extLst>
          </c:dPt>
          <c:dLbls>
            <c:dLbl>
              <c:idx val="0"/>
              <c:layout>
                <c:manualLayout>
                  <c:x val="0.12093018467257055"/>
                  <c:y val="0.209224064416892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5A0-4D08-B4CB-473E33CE814B}"/>
                </c:ext>
              </c:extLst>
            </c:dLbl>
            <c:dLbl>
              <c:idx val="1"/>
              <c:layout>
                <c:manualLayout>
                  <c:x val="-0.10671806009647235"/>
                  <c:y val="0.333496491978439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5A0-4D08-B4CB-473E33CE814B}"/>
                </c:ext>
              </c:extLst>
            </c:dLbl>
            <c:dLbl>
              <c:idx val="2"/>
              <c:layout>
                <c:manualLayout>
                  <c:x val="-0.15012099329993447"/>
                  <c:y val="-0.153588516110864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5A0-4D08-B4CB-473E33CE814B}"/>
                </c:ext>
              </c:extLst>
            </c:dLbl>
            <c:dLbl>
              <c:idx val="3"/>
              <c:layout>
                <c:manualLayout>
                  <c:x val="0.26387797178882083"/>
                  <c:y val="-9.54282150665607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5A0-4D08-B4CB-473E33CE814B}"/>
                </c:ext>
              </c:extLst>
            </c:dLbl>
            <c:numFmt formatCode="#,##0\ &quot;€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0" tIns="0" rIns="0" bIns="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Ventes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Partie 1</c:v>
                      </c:pt>
                      <c:pt idx="1">
                        <c:v>Partie 2</c:v>
                      </c:pt>
                      <c:pt idx="2">
                        <c:v>Partie 3</c:v>
                      </c:pt>
                      <c:pt idx="3">
                        <c:v>Partie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85A0-4D08-B4CB-473E33CE81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3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D0644F-2FF3-4903-9CA9-8509D44BA1F4}" type="datetime1">
              <a:rPr lang="fr-FR" smtClean="0"/>
              <a:t>28/06/2023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13BA463-A0CA-43DE-9FA4-89BDD055B6FB}" type="datetime1">
              <a:rPr lang="fr-FR" noProof="0" smtClean="0"/>
              <a:t>28/06/2023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FDDBACE-0F8F-43FD-98F0-DEE13552DAD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462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157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389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2833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6269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3379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0770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6983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9807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8369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8509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8533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9781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5767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411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7132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6656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814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3490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FDDBACE-0F8F-43FD-98F0-DEE13552DAD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5456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306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6744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133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FDDBACE-0F8F-43FD-98F0-DEE13552DAD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1090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introduc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rtlCol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</a:t>
            </a:r>
            <a:br>
              <a:rPr lang="fr-FR" noProof="0"/>
            </a:br>
            <a:r>
              <a:rPr lang="fr-FR" noProof="0"/>
              <a:t>Votre photo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 de la diapositive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Cliquez pour modifier le style des sous-titres du masque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s nombres-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8" name="Espace réservé du texte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fr-FR" noProof="0"/>
              <a:t>En-tête de section</a:t>
            </a:r>
          </a:p>
        </p:txBody>
      </p:sp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fr-FR" noProof="0"/>
              <a:t>En-tête de section</a:t>
            </a: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En-tête de section</a:t>
            </a:r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1</a:t>
            </a:r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Description de la section</a:t>
            </a:r>
          </a:p>
        </p:txBody>
      </p:sp>
      <p:sp>
        <p:nvSpPr>
          <p:cNvPr id="11" name="Espace réservé du texte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fr-FR" noProof="0"/>
              <a:t>2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Description de la section</a:t>
            </a:r>
          </a:p>
        </p:txBody>
      </p: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fr-FR" noProof="0"/>
              <a:t>3</a:t>
            </a:r>
          </a:p>
        </p:txBody>
      </p:sp>
      <p:sp>
        <p:nvSpPr>
          <p:cNvPr id="15" name="Espace réservé du texte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Description de la section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grpSp>
        <p:nvGrpSpPr>
          <p:cNvPr id="192" name="Groupe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orme libre : Form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fr-FR" noProof="0"/>
            </a:p>
          </p:txBody>
        </p:sp>
        <p:grpSp>
          <p:nvGrpSpPr>
            <p:cNvPr id="182" name="Groupe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orme libre : Form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noProof="0"/>
              </a:p>
            </p:txBody>
          </p:sp>
          <p:sp>
            <p:nvSpPr>
              <p:cNvPr id="184" name="Forme libre : Form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noProof="0"/>
              </a:p>
            </p:txBody>
          </p:sp>
          <p:sp>
            <p:nvSpPr>
              <p:cNvPr id="185" name="Forme libre : Form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noProof="0"/>
              </a:p>
            </p:txBody>
          </p:sp>
          <p:sp>
            <p:nvSpPr>
              <p:cNvPr id="186" name="Forme libre : Form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noProof="0"/>
              </a:p>
            </p:txBody>
          </p:sp>
          <p:sp>
            <p:nvSpPr>
              <p:cNvPr id="187" name="Forme libre : Form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noProof="0"/>
              </a:p>
            </p:txBody>
          </p:sp>
          <p:sp>
            <p:nvSpPr>
              <p:cNvPr id="188" name="Forme libre : Form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noProof="0"/>
              </a:p>
            </p:txBody>
          </p:sp>
          <p:sp>
            <p:nvSpPr>
              <p:cNvPr id="189" name="Forme libre : Form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noProof="0"/>
              </a:p>
            </p:txBody>
          </p:sp>
          <p:sp>
            <p:nvSpPr>
              <p:cNvPr id="190" name="Forme libre : Form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noProof="0"/>
              </a:p>
            </p:txBody>
          </p:sp>
          <p:sp>
            <p:nvSpPr>
              <p:cNvPr id="191" name="Forme libre : Form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rtl="0"/>
                <a:endParaRPr lang="fr-FR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e de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Titre quadrant</a:t>
            </a:r>
          </a:p>
        </p:txBody>
      </p:sp>
      <p:sp>
        <p:nvSpPr>
          <p:cNvPr id="10" name="Espace réservé du texte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Titre quadrant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Titre quadrant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Titre quadrant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 encadré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orme libre : Forme 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fr-FR" noProof="0"/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fr-FR" noProof="0"/>
            </a:p>
          </p:txBody>
        </p:sp>
      </p:grp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 de section 1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 de section 2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Titre de la section 3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5" name="Espace réservé du texte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7" name="Espace réservé du texte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9" name="Espace réservé du texte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0" name="Espace réservé du texte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2" name="Espace réservé du texte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3" name="Espace réservé du texte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4" name="Espace réservé du texte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5" name="Espace réservé du texte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6" name="Espace réservé du texte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7" name="Espace réservé du texte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noProof="0"/>
              <a:t>Titre de l’élément</a:t>
            </a:r>
          </a:p>
        </p:txBody>
      </p:sp>
      <p:sp>
        <p:nvSpPr>
          <p:cNvPr id="41" name="Espace réservé du texte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Mois, Année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es de l’équi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e libre : Form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/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/>
          </a:p>
        </p:txBody>
      </p:sp>
      <p:sp>
        <p:nvSpPr>
          <p:cNvPr id="27" name="Espace réservé d’image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Photo de profil</a:t>
            </a:r>
          </a:p>
        </p:txBody>
      </p:sp>
      <p:sp>
        <p:nvSpPr>
          <p:cNvPr id="26" name="Espace réservé d’image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Photo de profil</a:t>
            </a:r>
          </a:p>
        </p:txBody>
      </p:sp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Photo de profil</a:t>
            </a:r>
          </a:p>
        </p:txBody>
      </p:sp>
      <p:sp>
        <p:nvSpPr>
          <p:cNvPr id="39" name="Espace réservé du texte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42" name="Espace réservé du texte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Courte biographie</a:t>
            </a:r>
          </a:p>
        </p:txBody>
      </p:sp>
      <p:sp>
        <p:nvSpPr>
          <p:cNvPr id="43" name="Espace réservé du texte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Fonction</a:t>
            </a:r>
          </a:p>
        </p:txBody>
      </p:sp>
      <p:sp>
        <p:nvSpPr>
          <p:cNvPr id="45" name="Espace réservé du texte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46" name="Espace réservé du texte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Courte biographie</a:t>
            </a:r>
          </a:p>
        </p:txBody>
      </p:sp>
      <p:sp>
        <p:nvSpPr>
          <p:cNvPr id="47" name="Espace réservé du texte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Fonction</a:t>
            </a:r>
          </a:p>
        </p:txBody>
      </p:sp>
      <p:sp>
        <p:nvSpPr>
          <p:cNvPr id="49" name="Espace réservé du texte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50" name="Espace réservé du texte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Courte biographie</a:t>
            </a:r>
          </a:p>
        </p:txBody>
      </p:sp>
      <p:sp>
        <p:nvSpPr>
          <p:cNvPr id="51" name="Espace réservé du texte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es de l’équi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orme libre : Form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fr-FR" noProof="0"/>
            </a:p>
          </p:txBody>
        </p:sp>
        <p:sp>
          <p:nvSpPr>
            <p:cNvPr id="49" name="Forme libre : Form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rtl="0"/>
              <a:endParaRPr lang="fr-FR" noProof="0"/>
            </a:p>
          </p:txBody>
        </p:sp>
      </p:grpSp>
      <p:sp>
        <p:nvSpPr>
          <p:cNvPr id="47" name="Espace réservé d’image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Photo de profil</a:t>
            </a:r>
          </a:p>
        </p:txBody>
      </p:sp>
      <p:sp>
        <p:nvSpPr>
          <p:cNvPr id="46" name="Espace réservé d’image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Photo de profil</a:t>
            </a:r>
          </a:p>
        </p:txBody>
      </p:sp>
      <p:sp>
        <p:nvSpPr>
          <p:cNvPr id="45" name="Espace réservé d’image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Photo de profil</a:t>
            </a:r>
          </a:p>
        </p:txBody>
      </p:sp>
      <p:sp>
        <p:nvSpPr>
          <p:cNvPr id="44" name="Espace réservé d’image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Photo de profil</a:t>
            </a:r>
          </a:p>
        </p:txBody>
      </p:sp>
      <p:sp>
        <p:nvSpPr>
          <p:cNvPr id="43" name="Espace réservé d’image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Photo de profil</a:t>
            </a:r>
          </a:p>
        </p:txBody>
      </p:sp>
      <p:sp>
        <p:nvSpPr>
          <p:cNvPr id="42" name="Espace réservé d’image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Photo de profil</a:t>
            </a:r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/>
              <a:t>Nom complet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36" name="Espace réservé du texte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/>
              <a:t>Nom complet</a:t>
            </a:r>
          </a:p>
        </p:txBody>
      </p:sp>
      <p:sp>
        <p:nvSpPr>
          <p:cNvPr id="37" name="Espace réservé du texte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40" name="Espace réservé du texte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/>
              <a:t>Nom complet</a:t>
            </a:r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52" name="Espace réservé du texte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/>
              <a:t>Nom complet</a:t>
            </a:r>
          </a:p>
        </p:txBody>
      </p:sp>
      <p:sp>
        <p:nvSpPr>
          <p:cNvPr id="53" name="Espace réservé du texte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57" name="Espace réservé du texte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/>
              <a:t>Nom complet</a:t>
            </a:r>
          </a:p>
        </p:txBody>
      </p:sp>
      <p:sp>
        <p:nvSpPr>
          <p:cNvPr id="58" name="Espace réservé du texte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59" name="Espace réservé du texte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/>
              <a:t>Nom complet</a:t>
            </a:r>
          </a:p>
        </p:txBody>
      </p:sp>
      <p:sp>
        <p:nvSpPr>
          <p:cNvPr id="60" name="Espace réservé du texte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-tête de section avec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rtlCol="0"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Merci </a:t>
            </a:r>
            <a:br>
              <a:rPr lang="fr-FR" noProof="0"/>
            </a:br>
            <a:r>
              <a:rPr lang="fr-FR" noProof="0"/>
              <a:t>Vous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Nom complet</a:t>
            </a: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Téléphone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E-mail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Site web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 avec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rtlCol="0"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 rtlCol="0"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 avec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 rtlCol="0"/>
          <a:lstStyle/>
          <a:p>
            <a:pPr algn="ctr" rtl="0"/>
            <a:fld id="{B67B645E-C5E5-4727-B977-D372A0AA71D9}" type="slidenum">
              <a:rPr lang="fr-FR" noProof="0" smtClean="0"/>
              <a:pPr algn="ctr"/>
              <a:t>‹N°›</a:t>
            </a:fld>
            <a:endParaRPr lang="fr-FR" noProof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ces sous forme d’icôn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orme libre : Form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/>
          </a:p>
        </p:txBody>
      </p:sp>
      <p:sp>
        <p:nvSpPr>
          <p:cNvPr id="276" name="Forme libre : Form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/>
          </a:p>
        </p:txBody>
      </p:sp>
      <p:sp>
        <p:nvSpPr>
          <p:cNvPr id="143" name="Forme libre : Form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405618" y="2213715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63" name="Forme libre : Form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981094" y="2206225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87" name="Forme libre : Form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6640460" y="2195286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42" name="Forme libre : Form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9559885" y="2204482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17" name="Espace réservé d’image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695694" y="2518477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Icône</a:t>
            </a: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96590" y="3748779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96590" y="4249334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28" name="Espace réservé d’image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271170" y="2518477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Icône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72066" y="3748779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72066" y="4249334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29" name="Espace réservé d’image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6930536" y="2518477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Icône</a:t>
            </a:r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31432" y="3748779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31432" y="4249334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30" name="Espace réservé d’image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9849961" y="2518477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Icône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50857" y="3748779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50857" y="4249334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9" name="Titr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-tête de section avec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rtlCol="0"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 rtl="0"/>
            <a:fld id="{B67B645E-C5E5-4727-B977-D372A0AA71D9}" type="slidenum">
              <a:rPr lang="fr-FR" noProof="0" smtClean="0"/>
              <a:pPr algn="ctr"/>
              <a:t>‹N°›</a:t>
            </a:fld>
            <a:endParaRPr lang="fr-FR" noProof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noProof="0" smtClean="0"/>
              <a:pPr algn="ctr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au pied de page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noProof="0" smtClean="0"/>
              <a:pPr algn="ctr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 rtlCol="0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noProof="0" smtClean="0"/>
              <a:pPr algn="ctr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noProof="0" smtClean="0"/>
              <a:pPr algn="ctr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noProof="0" smtClean="0"/>
              <a:pPr algn="ctr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fr-FR" noProof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fr-FR" noProof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 rtlCol="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Titre 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rtlCol="0" anchor="b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noProof="0" smtClean="0"/>
              <a:pPr algn="ctr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fr-FR" noProof="0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fr-FR" noProof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noProof="0" smtClean="0"/>
              <a:pPr algn="ctr"/>
              <a:t>‹N°›</a:t>
            </a:fld>
            <a:endParaRPr lang="fr-FR" noProof="0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CF05C4A6-93FB-DC00-A260-1AFD4013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 rtlCol="0"/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9FEA77F-7CFB-987C-2E50-9A9BE03DF94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113292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246098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fr-FR" noProof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fr-FR" noProof="0"/>
          </a:p>
        </p:txBody>
      </p:sp>
      <p:sp>
        <p:nvSpPr>
          <p:cNvPr id="3" name="Espace réservé de l’image 2" descr="Espace réservé d’image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noProof="0" smtClean="0"/>
              <a:pPr algn="ctr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ces sous forme d’icône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orme libre : Form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/>
          </a:p>
        </p:txBody>
      </p:sp>
      <p:sp>
        <p:nvSpPr>
          <p:cNvPr id="276" name="Forme libre : Form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/>
          </a:p>
        </p:txBody>
      </p:sp>
      <p:sp>
        <p:nvSpPr>
          <p:cNvPr id="143" name="Forme libre : Form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1223813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63" name="Forme libre : Form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4249542" y="1216323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187" name="Forme libre : Form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7017965" y="1205384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42" name="Forme libre : Form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10113559" y="1214580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" name="Forme libre : Forme 275">
            <a:extLst>
              <a:ext uri="{FF2B5EF4-FFF2-40B4-BE49-F238E27FC236}">
                <a16:creationId xmlns:a16="http://schemas.microsoft.com/office/drawing/2014/main" id="{4BBC216A-A631-47B2-1150-24612196960B}"/>
              </a:ext>
            </a:extLst>
          </p:cNvPr>
          <p:cNvSpPr/>
          <p:nvPr userDrawn="1"/>
        </p:nvSpPr>
        <p:spPr>
          <a:xfrm rot="900000">
            <a:off x="-650568" y="-3884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17" name="Espace réservé d’image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1528575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Icône</a:t>
            </a: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2842767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3343322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28" name="Espace réservé d’image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539618" y="1528575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Icône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14679" y="2842767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914679" y="3343322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29" name="Espace réservé d’image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7308041" y="1528575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Icône</a:t>
            </a:r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08937" y="2842767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08937" y="3343322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30" name="Espace réservé d’image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0403635" y="1528575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Icône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904531" y="2842767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904531" y="3343322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9" name="Titr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Forme libre : Forme 162">
            <a:extLst>
              <a:ext uri="{FF2B5EF4-FFF2-40B4-BE49-F238E27FC236}">
                <a16:creationId xmlns:a16="http://schemas.microsoft.com/office/drawing/2014/main" id="{6F35842B-6B95-7D65-86FB-D596AE6DCD2A}"/>
              </a:ext>
            </a:extLst>
          </p:cNvPr>
          <p:cNvSpPr>
            <a:spLocks noChangeAspect="1"/>
          </p:cNvSpPr>
          <p:nvPr userDrawn="1"/>
        </p:nvSpPr>
        <p:spPr>
          <a:xfrm>
            <a:off x="4204470" y="115269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4" name="Espace réservé d’image 15">
            <a:extLst>
              <a:ext uri="{FF2B5EF4-FFF2-40B4-BE49-F238E27FC236}">
                <a16:creationId xmlns:a16="http://schemas.microsoft.com/office/drawing/2014/main" id="{6FDD31FC-E364-3A63-4F3D-2E053740394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4494546" y="146494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2554082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ces sous forme d’icône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0" name="Espace réservé d’image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Icône</a:t>
            </a: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21" name="Espace réservé d’image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Icône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22" name="Espace réservé d’image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Icône</a:t>
            </a:r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ces sous forme d’icône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orme libre : Form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37" name="Forme libre : Form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34" name="Espace réservé d’image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Icône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35" name="Espace réservé d’image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Icône</a:t>
            </a:r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36" name="Espace réservé d’image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Icône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 de la diapositive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ces sous forme d’icône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rme libre : Form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rtl="0"/>
            <a:endParaRPr lang="fr-FR" noProof="0">
              <a:solidFill>
                <a:schemeClr val="tx1"/>
              </a:solidFill>
            </a:endParaRPr>
          </a:p>
        </p:txBody>
      </p:sp>
      <p:sp>
        <p:nvSpPr>
          <p:cNvPr id="30" name="Forme libre : Form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39" name="Forme libre : Forme 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40" name="Forme libre : Form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41" name="Forme libre : Forme 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33" name="Espace réservé d’image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Icône</a:t>
            </a:r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34" name="Espace réservé d’image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Icône</a:t>
            </a:r>
          </a:p>
        </p:txBody>
      </p:sp>
      <p:sp>
        <p:nvSpPr>
          <p:cNvPr id="18" name="Espace réservé du texte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2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37" name="Espace réservé d’image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Icône</a:t>
            </a:r>
          </a:p>
        </p:txBody>
      </p:sp>
      <p:sp>
        <p:nvSpPr>
          <p:cNvPr id="25" name="Espace réservé du texte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3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38" name="Espace réservé d’image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Icône</a:t>
            </a:r>
          </a:p>
        </p:txBody>
      </p:sp>
      <p:sp>
        <p:nvSpPr>
          <p:cNvPr id="27" name="Espace réservé du texte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4</a:t>
            </a:r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51" name="Titr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 de la diapositive</a:t>
            </a:r>
          </a:p>
        </p:txBody>
      </p:sp>
      <p:sp>
        <p:nvSpPr>
          <p:cNvPr id="52" name="Sous-titr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it numérique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 de la diapositive</a:t>
            </a: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Espace réservé d’image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Insérez ou glissez-déplacez votre conception d’écran ici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it numérique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fr-FR" noProof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 rtlCol="0"/>
          <a:lstStyle>
            <a:lvl1pPr algn="ctr">
              <a:defRPr/>
            </a:lvl1pPr>
          </a:lstStyle>
          <a:p>
            <a:pPr rtl="0"/>
            <a:fld id="{B67B645E-C5E5-4727-B977-D372A0AA71D9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rtlCol="0"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 de la diapositive</a:t>
            </a: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98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s nombres-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1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2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 rtl="0"/>
            <a:r>
              <a:rPr lang="fr-FR" noProof="0"/>
              <a:t>Cliquez pour 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rtlCol="0" anchor="ctr"/>
          <a:lstStyle>
            <a:lvl1pPr algn="ctr">
              <a:defRPr lang="en-ZA" sz="1000" smtClean="0">
                <a:solidFill>
                  <a:schemeClr val="bg1"/>
                </a:solidFill>
              </a:defRPr>
            </a:lvl1pPr>
          </a:lstStyle>
          <a:p>
            <a:pPr rtl="0"/>
            <a:fld id="{B67B645E-C5E5-4727-B977-D372A0AA71D9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82" r:id="rId3"/>
    <p:sldLayoutId id="2147483667" r:id="rId4"/>
    <p:sldLayoutId id="2147483664" r:id="rId5"/>
    <p:sldLayoutId id="2147483665" r:id="rId6"/>
    <p:sldLayoutId id="2147483666" r:id="rId7"/>
    <p:sldLayoutId id="2147483683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81" r:id="rId16"/>
    <p:sldLayoutId id="2147483675" r:id="rId17"/>
    <p:sldLayoutId id="2147483679" r:id="rId18"/>
    <p:sldLayoutId id="2147483676" r:id="rId19"/>
    <p:sldLayoutId id="2147483680" r:id="rId20"/>
    <p:sldLayoutId id="2147483650" r:id="rId21"/>
    <p:sldLayoutId id="2147483652" r:id="rId22"/>
    <p:sldLayoutId id="2147483653" r:id="rId23"/>
    <p:sldLayoutId id="2147483654" r:id="rId24"/>
    <p:sldLayoutId id="2147483655" r:id="rId25"/>
    <p:sldLayoutId id="2147483677" r:id="rId26"/>
    <p:sldLayoutId id="2147483684" r:id="rId27"/>
    <p:sldLayoutId id="2147483678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8.svg"/><Relationship Id="rId4" Type="http://schemas.openxmlformats.org/officeDocument/2006/relationships/image" Target="../media/image24.sv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svg"/><Relationship Id="rId11" Type="http://schemas.openxmlformats.org/officeDocument/2006/relationships/image" Target="../media/image56.sv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50.svg"/><Relationship Id="rId9" Type="http://schemas.openxmlformats.org/officeDocument/2006/relationships/image" Target="../media/image5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fr-fr/article/modifier-une-pr%c3%a9sentation-ff353d37-742a-4aa8-8bdd-6b1f488127a2?omkt=fr-FR&amp;ui=fr-FR&amp;rs=fr-FR&amp;ad=FR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8248" y="1294857"/>
            <a:ext cx="3566203" cy="670144"/>
          </a:xfrm>
        </p:spPr>
        <p:txBody>
          <a:bodyPr rtlCol="0"/>
          <a:lstStyle/>
          <a:p>
            <a:pPr rtl="0"/>
            <a:r>
              <a:rPr lang="fr-FR" dirty="0"/>
              <a:t>RNCP : bloc 1</a:t>
            </a:r>
          </a:p>
        </p:txBody>
      </p:sp>
      <p:pic>
        <p:nvPicPr>
          <p:cNvPr id="13" name="Espace réservé pour une image  12">
            <a:extLst>
              <a:ext uri="{FF2B5EF4-FFF2-40B4-BE49-F238E27FC236}">
                <a16:creationId xmlns:a16="http://schemas.microsoft.com/office/drawing/2014/main" id="{9901A8E0-BFD8-2625-30B6-80BD9D9C6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7577" r="17577"/>
          <a:stretch>
            <a:fillRect/>
          </a:stretch>
        </p:blipFill>
        <p:spPr>
          <a:xfrm>
            <a:off x="665042" y="639096"/>
            <a:ext cx="5189419" cy="5326757"/>
          </a:xfr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517" y="2552589"/>
            <a:ext cx="6521570" cy="1890015"/>
          </a:xfrm>
        </p:spPr>
        <p:txBody>
          <a:bodyPr rtlCol="0"/>
          <a:lstStyle/>
          <a:p>
            <a:pPr rtl="0"/>
            <a:r>
              <a:rPr lang="fr-FR" sz="3200" dirty="0"/>
              <a:t>Construction et alimentation d'une infrastructure de gestion de données</a:t>
            </a:r>
            <a:r>
              <a:rPr lang="fr-FR" sz="3200" noProof="1"/>
              <a:t>.</a:t>
            </a:r>
          </a:p>
          <a:p>
            <a:pPr rtl="0"/>
            <a:endParaRPr lang="fr-FR" sz="3200" dirty="0"/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90557703-D941-C8A2-A0AD-CD83B5AEDCAE}"/>
              </a:ext>
            </a:extLst>
          </p:cNvPr>
          <p:cNvSpPr txBox="1">
            <a:spLocks/>
          </p:cNvSpPr>
          <p:nvPr/>
        </p:nvSpPr>
        <p:spPr>
          <a:xfrm>
            <a:off x="5518031" y="6135257"/>
            <a:ext cx="6521570" cy="592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b="0" cap="none" dirty="0"/>
              <a:t>Pauline SIRE</a:t>
            </a:r>
          </a:p>
          <a:p>
            <a:r>
              <a:rPr lang="fr-FR" sz="1400" b="0" cap="none" noProof="1"/>
              <a:t>M2i Formation – Formation Concepteur Développeur en Science des Données</a:t>
            </a:r>
          </a:p>
          <a:p>
            <a:endParaRPr lang="fr-FR" sz="1400" b="0" cap="none" dirty="0"/>
          </a:p>
        </p:txBody>
      </p:sp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472BAE5-98BB-F520-6C78-C09C81089E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10</a:t>
            </a:fld>
            <a:endParaRPr lang="fr-FR" noProof="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DCB6D23-FD38-9E07-937B-4D14514F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</a:t>
            </a:r>
            <a:r>
              <a:rPr lang="fr-FR" baseline="30000" dirty="0"/>
              <a:t>ème</a:t>
            </a:r>
            <a:r>
              <a:rPr lang="fr-FR" dirty="0"/>
              <a:t> étape : Utilisation de l’API </a:t>
            </a:r>
            <a:r>
              <a:rPr lang="fr-FR" dirty="0" err="1"/>
              <a:t>iNaturalist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5EE518E-CFDE-EFAC-FD71-4FA694253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de récupérer une grande quantité de données</a:t>
            </a:r>
          </a:p>
          <a:p>
            <a:endParaRPr lang="fr-FR" dirty="0"/>
          </a:p>
          <a:p>
            <a:r>
              <a:rPr lang="fr-FR" dirty="0"/>
              <a:t>Via script python avec </a:t>
            </a:r>
            <a:r>
              <a:rPr lang="fr-FR" dirty="0" err="1"/>
              <a:t>request</a:t>
            </a:r>
            <a:endParaRPr lang="fr-FR" dirty="0"/>
          </a:p>
          <a:p>
            <a:endParaRPr lang="fr-FR" dirty="0"/>
          </a:p>
          <a:p>
            <a:r>
              <a:rPr lang="fr-FR" dirty="0"/>
              <a:t>Lien vers la description de l’API : </a:t>
            </a:r>
          </a:p>
          <a:p>
            <a:endParaRPr lang="fr-FR" dirty="0"/>
          </a:p>
          <a:p>
            <a:r>
              <a:rPr lang="fr-FR" dirty="0"/>
              <a:t>Tests avec </a:t>
            </a:r>
            <a:r>
              <a:rPr lang="fr-FR" dirty="0" err="1"/>
              <a:t>postman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0878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472BAE5-98BB-F520-6C78-C09C81089E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11</a:t>
            </a:fld>
            <a:endParaRPr lang="fr-FR" noProof="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DCB6D23-FD38-9E07-937B-4D14514F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KNIME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5EE518E-CFDE-EFAC-FD71-4FA694253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423C1E8-5A12-AEED-60E0-0FF6460E5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5" y="1105588"/>
            <a:ext cx="10625667" cy="53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41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4946B59-7B49-4180-9B48-FAC9C2BDF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 rtl="0"/>
              <a:t>12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4532" y="1495365"/>
            <a:ext cx="4226965" cy="1933635"/>
          </a:xfrm>
        </p:spPr>
        <p:txBody>
          <a:bodyPr rtlCol="0"/>
          <a:lstStyle/>
          <a:p>
            <a:pPr rtl="0"/>
            <a:r>
              <a:rPr lang="fr-FR" dirty="0"/>
              <a:t>Mettez l’accent sur votre </a:t>
            </a:r>
            <a:br>
              <a:rPr lang="fr-FR" dirty="0"/>
            </a:br>
            <a:r>
              <a:rPr lang="fr-FR" dirty="0"/>
              <a:t>avantage principal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276" y="3852023"/>
            <a:ext cx="3863221" cy="1933635"/>
          </a:xfrm>
        </p:spPr>
        <p:txBody>
          <a:bodyPr rtlCol="0"/>
          <a:lstStyle/>
          <a:p>
            <a:pPr rtl="0"/>
            <a:r>
              <a:rPr lang="fr-FR" noProof="1"/>
              <a:t>Autres avantages</a:t>
            </a:r>
          </a:p>
          <a:p>
            <a:pPr rtl="0"/>
            <a:r>
              <a:rPr lang="fr-FR" noProof="1"/>
              <a:t>Lorem ipsum dolor sit amet, consectetur adipiscing elit. </a:t>
            </a:r>
          </a:p>
          <a:p>
            <a:pPr rtl="0"/>
            <a:r>
              <a:rPr lang="fr-FR" noProof="1"/>
              <a:t>Nunc tempus, risus sodales sodales hendrerit, arcu dolor.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8DD67D5C-9EE9-DCEA-77CB-610429CAED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rtlCol="0"/>
          <a:lstStyle/>
          <a:p>
            <a:pPr rtl="0"/>
            <a:r>
              <a:rPr lang="fr-FR"/>
              <a:t>Lorem ipsum </a:t>
            </a:r>
            <a:r>
              <a:rPr lang="fr-FR" noProof="1"/>
              <a:t>dolor sit amet, consectetur adipiscing elit. </a:t>
            </a:r>
          </a:p>
          <a:p>
            <a:pPr lvl="1" rtl="0"/>
            <a:r>
              <a:rPr lang="fr-FR" noProof="1"/>
              <a:t>Ut fermentum a magna ut eleifend. Integer convallis suscipit ante eu varius. </a:t>
            </a:r>
          </a:p>
          <a:p>
            <a:pPr lvl="1" rtl="0"/>
            <a:r>
              <a:rPr lang="fr-FR" noProof="1"/>
              <a:t>Morbi a purus dolor. Suspendisse sit amet ipsum finibus justo viverra blandit. </a:t>
            </a:r>
          </a:p>
          <a:p>
            <a:pPr lvl="1" rtl="0"/>
            <a:r>
              <a:rPr lang="fr-FR" noProof="1"/>
              <a:t>Ut congue quis tortor eget sodales. </a:t>
            </a:r>
          </a:p>
        </p:txBody>
      </p: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 rtl="0"/>
              <a:t>13</a:t>
            </a:fld>
            <a:endParaRPr lang="fr-FR" dirty="0"/>
          </a:p>
        </p:txBody>
      </p:sp>
      <p:pic>
        <p:nvPicPr>
          <p:cNvPr id="12" name="Espace réservé d’image 11" descr="Ordinateur portable">
            <a:extLst>
              <a:ext uri="{FF2B5EF4-FFF2-40B4-BE49-F238E27FC236}">
                <a16:creationId xmlns:a16="http://schemas.microsoft.com/office/drawing/2014/main" id="{3E7237D6-2D71-4A63-9CB5-8ADCB63FC7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59469" y="2206305"/>
            <a:ext cx="3863221" cy="1288182"/>
          </a:xfrm>
        </p:spPr>
        <p:txBody>
          <a:bodyPr rtlCol="0"/>
          <a:lstStyle/>
          <a:p>
            <a:pPr rtl="0"/>
            <a:r>
              <a:rPr lang="fr-FR"/>
              <a:t>À propos de nous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635241" y="3708115"/>
            <a:ext cx="4087450" cy="1415429"/>
          </a:xfrm>
        </p:spPr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elit. Etiam aliquet eu mi quis lacinia. Ut fermentum a magna ut.</a:t>
            </a:r>
          </a:p>
        </p:txBody>
      </p:sp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27" name="Espace réservé d’image 26" descr="Enseignant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fr-FR"/>
              <a:t>Définir les priorités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29" name="Espace réservé d’image 28" descr="Conférencier">
            <a:extLst>
              <a:ext uri="{FF2B5EF4-FFF2-40B4-BE49-F238E27FC236}">
                <a16:creationId xmlns:a16="http://schemas.microsoft.com/office/drawing/2014/main" id="{344FCB42-636B-4918-8866-D50ACA206D8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fr-FR"/>
              <a:t>Autoriser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31" name="Espace réservé d’image 30" descr="Pièces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fr-FR"/>
              <a:t>Rentabiliser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 rtlCol="0"/>
          <a:lstStyle/>
          <a:p>
            <a:pPr rtl="0"/>
            <a:r>
              <a:rPr lang="fr-FR"/>
              <a:t>Solution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elit. Etiam aliquet eu mi quis.</a:t>
            </a:r>
          </a:p>
        </p:txBody>
      </p:sp>
      <p:sp>
        <p:nvSpPr>
          <p:cNvPr id="88" name="Espace réservé du numéro de diapositive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 rtl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Espace réservé d’image 30" descr="Cible">
            <a:extLst>
              <a:ext uri="{FF2B5EF4-FFF2-40B4-BE49-F238E27FC236}">
                <a16:creationId xmlns:a16="http://schemas.microsoft.com/office/drawing/2014/main" id="{146C3774-1A16-4CEA-B0D9-21F4D70DD683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4D1680A-25DD-42DD-B066-2294665CF2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fr-FR"/>
              <a:t>Unique 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FBEF8A3-3B79-4A1D-83CE-3501D6E1EC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6819" y="2557458"/>
            <a:ext cx="1620000" cy="622504"/>
          </a:xfrm>
        </p:spPr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33" name="Espace réservé d’image 32" descr="Conférencier">
            <a:extLst>
              <a:ext uri="{FF2B5EF4-FFF2-40B4-BE49-F238E27FC236}">
                <a16:creationId xmlns:a16="http://schemas.microsoft.com/office/drawing/2014/main" id="{34FE467F-DFCB-454B-9B3B-9C4BF433B3C6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F157E51-898F-41B4-8235-6C34BBCD74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389568" y="2164904"/>
            <a:ext cx="2156220" cy="252000"/>
          </a:xfrm>
        </p:spPr>
        <p:txBody>
          <a:bodyPr rtlCol="0"/>
          <a:lstStyle/>
          <a:p>
            <a:pPr rtl="0"/>
            <a:r>
              <a:rPr lang="fr-FR"/>
              <a:t>Premier sur le marché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724B20D-50EC-427F-9E2C-81625A7AC44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657678" y="2557458"/>
            <a:ext cx="1620000" cy="581866"/>
          </a:xfrm>
        </p:spPr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35" name="Espace réservé d’image 34" descr="Réseau">
            <a:extLst>
              <a:ext uri="{FF2B5EF4-FFF2-40B4-BE49-F238E27FC236}">
                <a16:creationId xmlns:a16="http://schemas.microsoft.com/office/drawing/2014/main" id="{7AF56B60-D53D-40A4-82F9-B1DEB9644A3D}"/>
              </a:ext>
            </a:extLst>
          </p:cNvPr>
          <p:cNvPicPr>
            <a:picLocks noGrp="1" noChangeAspect="1"/>
          </p:cNvPicPr>
          <p:nvPr>
            <p:ph type="pic" sz="quarter" idx="53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6FDE267D-5AD5-4C76-A976-43EDB64DB1F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 rtlCol="0"/>
          <a:lstStyle/>
          <a:p>
            <a:pPr rtl="0"/>
            <a:r>
              <a:rPr lang="fr-FR"/>
              <a:t>Testé</a:t>
            </a:r>
            <a:endParaRPr lang="fr-FR" dirty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DF58DB01-FA52-44DB-A820-8E4A194D9F8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526819" y="5721826"/>
            <a:ext cx="1620000" cy="581866"/>
          </a:xfrm>
        </p:spPr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37" name="Espace réservé d’image 36" descr="Mégaphone">
            <a:extLst>
              <a:ext uri="{FF2B5EF4-FFF2-40B4-BE49-F238E27FC236}">
                <a16:creationId xmlns:a16="http://schemas.microsoft.com/office/drawing/2014/main" id="{1701A2E9-D331-4627-A32A-658F1BDB82EF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>
          <a:blip r:embed="rId9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ADDC6D72-DCF6-41AE-B39D-609AE438F22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/>
          <a:lstStyle/>
          <a:p>
            <a:pPr rtl="0"/>
            <a:r>
              <a:rPr lang="fr-FR"/>
              <a:t>Authentique</a:t>
            </a:r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1B6F490-8CEC-444D-ADC0-E8B315EA3B5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657678" y="5721826"/>
            <a:ext cx="1620000" cy="581866"/>
          </a:xfrm>
        </p:spPr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sp>
        <p:nvSpPr>
          <p:cNvPr id="53" name="Espace réservé du numéro de diapositive 52">
            <a:extLst>
              <a:ext uri="{FF2B5EF4-FFF2-40B4-BE49-F238E27FC236}">
                <a16:creationId xmlns:a16="http://schemas.microsoft.com/office/drawing/2014/main" id="{474644FF-FECF-47C3-A483-0F4796C05187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 rtl="0"/>
              <a:t>15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9D4394E-B587-4CD9-96D1-650A82CA0197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 rtlCol="0"/>
          <a:lstStyle/>
          <a:p>
            <a:pPr rtl="0"/>
            <a:r>
              <a:rPr lang="fr-FR"/>
              <a:t>Produit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C154CB10-3BB7-4C3D-9275-80A6E79BD7C8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elit. Etiam aliquet eu mi quis.</a:t>
            </a:r>
          </a:p>
        </p:txBody>
      </p:sp>
    </p:spTree>
    <p:extLst>
      <p:ext uri="{BB962C8B-B14F-4D97-AF65-F5344CB8AC3E}">
        <p14:creationId xmlns:p14="http://schemas.microsoft.com/office/powerpoint/2010/main" val="4002911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Séparateur de section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1A5D44-66B7-440E-B8AF-C1EE434FE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 rtl="0"/>
              <a:t>16</a:t>
            </a:fld>
            <a:endParaRPr lang="fr-FR" dirty="0"/>
          </a:p>
        </p:txBody>
      </p:sp>
      <p:pic>
        <p:nvPicPr>
          <p:cNvPr id="9" name="Espace réservé d’image 8" descr="Homme consultant son smartphone debout sur un trottoir">
            <a:extLst>
              <a:ext uri="{FF2B5EF4-FFF2-40B4-BE49-F238E27FC236}">
                <a16:creationId xmlns:a16="http://schemas.microsoft.com/office/drawing/2014/main" id="{42799937-A44F-4FB1-A231-F54C02388DB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Ovale 5" descr="Arrière-plan logo">
            <a:extLst>
              <a:ext uri="{FF2B5EF4-FFF2-40B4-BE49-F238E27FC236}">
                <a16:creationId xmlns:a16="http://schemas.microsoft.com/office/drawing/2014/main" id="{05B0670B-BF1F-4BCF-B83C-74D893BF46CC}"/>
              </a:ext>
            </a:extLst>
          </p:cNvPr>
          <p:cNvSpPr/>
          <p:nvPr/>
        </p:nvSpPr>
        <p:spPr>
          <a:xfrm>
            <a:off x="9618755" y="676469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pic>
        <p:nvPicPr>
          <p:cNvPr id="7" name="Image 6" descr="Logo Contoso">
            <a:extLst>
              <a:ext uri="{FF2B5EF4-FFF2-40B4-BE49-F238E27FC236}">
                <a16:creationId xmlns:a16="http://schemas.microsoft.com/office/drawing/2014/main" id="{65227EBC-85F6-4D53-9C19-579BACEE751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513" y="1510868"/>
            <a:ext cx="1728108" cy="66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Séparateur de section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BEFF07F-FAEE-4EDA-A822-96C6B92C5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 rtl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1020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’image 20" descr="Enseignant">
            <a:extLst>
              <a:ext uri="{FF2B5EF4-FFF2-40B4-BE49-F238E27FC236}">
                <a16:creationId xmlns:a16="http://schemas.microsoft.com/office/drawing/2014/main" id="{29F61CCC-B375-46FD-AC69-F11C1EB5757F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C623989-3B52-4E3D-A635-D939C417B6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fr-FR"/>
              <a:t>Recherche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3B7F5F9-AC4C-4CA4-ABAB-271F6B44A0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23" name="Espace réservé d’image 22" descr="Groupe">
            <a:extLst>
              <a:ext uri="{FF2B5EF4-FFF2-40B4-BE49-F238E27FC236}">
                <a16:creationId xmlns:a16="http://schemas.microsoft.com/office/drawing/2014/main" id="{E25DFC4C-7C37-49B1-B6A5-9145D8251251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1FE4ACF-78F8-4143-A8FF-BB1CAF035F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fr-FR"/>
              <a:t>Finances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71739BB-184A-4F2F-A194-E2AC544726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pic>
        <p:nvPicPr>
          <p:cNvPr id="25" name="Espace réservé d’image 24" descr="Répéter">
            <a:extLst>
              <a:ext uri="{FF2B5EF4-FFF2-40B4-BE49-F238E27FC236}">
                <a16:creationId xmlns:a16="http://schemas.microsoft.com/office/drawing/2014/main" id="{A959DDB7-1BF9-4963-9901-AE8A8DFB830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F1C8737-2F2E-4041-B588-265FBBB0817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fr-FR"/>
              <a:t>Investir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76E85709-7A8D-448D-80D2-31C8C1E22A7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elit. </a:t>
            </a:r>
          </a:p>
          <a:p>
            <a:pPr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11B054-7855-4114-9BCE-0130BF9C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Modèle d’entreprise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C50427C7-A041-4B55-8D81-9FEBA952ACF5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 rtl="0"/>
              <a:t>18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29710F-626E-47E6-9916-873AC71C7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/>
              <a:t>Lorem ipsum dolor sit amet, consectetur adipiscing elit.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0967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: Forme 11" descr="élément décoratif">
            <a:extLst>
              <a:ext uri="{FF2B5EF4-FFF2-40B4-BE49-F238E27FC236}">
                <a16:creationId xmlns:a16="http://schemas.microsoft.com/office/drawing/2014/main" id="{F17CA28B-0AA7-44A3-A590-F3BC78D90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36314" y="2033289"/>
            <a:ext cx="959312" cy="946657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13" name="Forme libre : Forme 12" descr="élément décoratif">
            <a:extLst>
              <a:ext uri="{FF2B5EF4-FFF2-40B4-BE49-F238E27FC236}">
                <a16:creationId xmlns:a16="http://schemas.microsoft.com/office/drawing/2014/main" id="{2E4FAF5A-0F31-4306-84A7-9FB1C0410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727821" y="2033289"/>
            <a:ext cx="931694" cy="946657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3E44A62-8E09-4084-9A7E-FFC8FD968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/>
              <a:t>1 Md €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D119B4-7FE5-43DD-81FB-DA75B8EA4C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elit. </a:t>
            </a:r>
          </a:p>
          <a:p>
            <a:pPr lvl="1" rtl="0"/>
            <a:r>
              <a:rPr lang="fr-FR" noProof="1"/>
              <a:t>Etiam aliquet eu mi quis lacinia. Ut fermentum a magna ut eleifend. Integer convallis suscipit ante eu varius. </a:t>
            </a:r>
          </a:p>
          <a:p>
            <a:pPr lvl="1" rtl="0"/>
            <a:r>
              <a:rPr lang="fr-FR" noProof="1"/>
              <a:t>Morbi a purus dolor. Suspendisse sit amet ipsum finibus justo viverra blandit.</a:t>
            </a:r>
          </a:p>
          <a:p>
            <a:pPr rtl="0"/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EC3A6E4-FBBE-4F2E-8B22-4CACF85BE5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/>
              <a:t>2 Mds €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071564-A5F6-4B9F-B28F-E281F154CB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ut congue quis tortor eget sodales. Nulla a erat eget nunc hendrerit ultrices eu nec nulla. </a:t>
            </a:r>
          </a:p>
          <a:p>
            <a:pPr lvl="1" rtl="0"/>
            <a:r>
              <a:rPr lang="fr-FR" noProof="1"/>
              <a:t>Donec viverra leo aliquet, auctor quam id, convallis orci.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Opportunité de marché-Option 1</a:t>
            </a:r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0F02D4E5-96A4-43A6-915C-A5DC22FEA1F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fr-FR"/>
              <a:t>Lorem ipsum dolor sit amet, consectetur adipiscing elit. </a:t>
            </a:r>
          </a:p>
          <a:p>
            <a:pPr rtl="0"/>
            <a:endParaRPr lang="fr-FR" dirty="0"/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96E20BBA-1DCF-4A24-9711-721D9BA302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 rtl="0"/>
              <a:t>19</a:t>
            </a:fld>
            <a:endParaRPr lang="fr-FR" dirty="0"/>
          </a:p>
        </p:txBody>
      </p:sp>
      <p:pic>
        <p:nvPicPr>
          <p:cNvPr id="70" name="Espace réservé d’image 24" descr="Cible">
            <a:extLst>
              <a:ext uri="{FF2B5EF4-FFF2-40B4-BE49-F238E27FC236}">
                <a16:creationId xmlns:a16="http://schemas.microsoft.com/office/drawing/2014/main" id="{120A52C2-7C0E-004B-8329-E4E37C6AE1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791" b="5791"/>
          <a:stretch>
            <a:fillRect/>
          </a:stretch>
        </p:blipFill>
        <p:spPr bwMode="gray">
          <a:xfrm>
            <a:off x="612446" y="2259202"/>
            <a:ext cx="576765" cy="509964"/>
          </a:xfrm>
          <a:prstGeom prst="rect">
            <a:avLst/>
          </a:prstGeom>
        </p:spPr>
      </p:pic>
      <p:pic>
        <p:nvPicPr>
          <p:cNvPr id="71" name="Espace réservé d’image 26" descr="Conférencier">
            <a:extLst>
              <a:ext uri="{FF2B5EF4-FFF2-40B4-BE49-F238E27FC236}">
                <a16:creationId xmlns:a16="http://schemas.microsoft.com/office/drawing/2014/main" id="{183C32CC-2A28-074C-AEE5-C5B38EA348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-13136" b="-12288"/>
          <a:stretch/>
        </p:blipFill>
        <p:spPr bwMode="gray">
          <a:xfrm>
            <a:off x="5905285" y="2152485"/>
            <a:ext cx="576765" cy="72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11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DC97774-6485-465C-0F6C-8C08434647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458686"/>
            <a:ext cx="5508000" cy="4733314"/>
          </a:xfrm>
        </p:spPr>
        <p:txBody>
          <a:bodyPr/>
          <a:lstStyle/>
          <a:p>
            <a:r>
              <a:rPr lang="fr-FR" dirty="0"/>
              <a:t>I – contexte : site et informations à récupérer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EE330D7-9E4D-F35C-4C9A-9A73E52640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FCDFA0F-A3D2-0F1C-3188-DE760315D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84578"/>
            <a:ext cx="11329200" cy="1045508"/>
          </a:xfrm>
        </p:spPr>
        <p:txBody>
          <a:bodyPr/>
          <a:lstStyle/>
          <a:p>
            <a:r>
              <a:rPr lang="fr-FR" dirty="0"/>
              <a:t>Sommaire / objectifs du bloc 1 – Construction et alimentation d’une infrastructure de gestion de données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6D0AF65-CE02-7047-431F-F9A581B01B2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64369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 bwMode="gray"/>
        <p:txBody>
          <a:bodyPr rtlCol="0"/>
          <a:lstStyle/>
          <a:p>
            <a:pPr rtl="0"/>
            <a:r>
              <a:rPr lang="fr-FR"/>
              <a:t>Liberté de création</a:t>
            </a:r>
            <a:endParaRPr lang="fr-FR" dirty="0"/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 bwMode="gray"/>
        <p:txBody>
          <a:bodyPr rtlCol="0"/>
          <a:lstStyle/>
          <a:p>
            <a:pPr rtl="0"/>
            <a:r>
              <a:rPr lang="fr-FR"/>
              <a:t>Faible concurrence</a:t>
            </a:r>
            <a:endParaRPr lang="fr-FR" dirty="0"/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 bwMode="gray"/>
        <p:txBody>
          <a:bodyPr rtlCol="0"/>
          <a:lstStyle/>
          <a:p>
            <a:pPr rtl="0"/>
            <a:r>
              <a:rPr lang="fr-FR"/>
              <a:t>Opportunité de créer</a:t>
            </a:r>
            <a:endParaRPr lang="fr-FR" dirty="0"/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B42237DE-8579-4920-9331-C835DA7AE69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 bwMode="gray"/>
        <p:txBody>
          <a:bodyPr rtlCol="0"/>
          <a:lstStyle/>
          <a:p>
            <a:pPr rtl="0"/>
            <a:r>
              <a:rPr lang="fr-FR"/>
              <a:t>3 Mds €</a:t>
            </a:r>
            <a:endParaRPr lang="fr-FR" dirty="0"/>
          </a:p>
        </p:txBody>
      </p:sp>
      <p:sp>
        <p:nvSpPr>
          <p:cNvPr id="24" name="Espace réservé du contenu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sz="half" idx="2"/>
          </p:nvPr>
        </p:nvSpPr>
        <p:spPr bwMode="gray"/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elit. 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 bwMode="gray"/>
        <p:txBody>
          <a:bodyPr rtlCol="0"/>
          <a:lstStyle/>
          <a:p>
            <a:pPr rtl="0"/>
            <a:r>
              <a:rPr lang="fr-FR"/>
              <a:t>2 Mds €</a:t>
            </a:r>
            <a:endParaRPr lang="fr-FR" dirty="0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 bwMode="gray"/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elit. 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A326F89-BEF6-4EB6-94DD-7B443FAADD1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/>
        <p:txBody>
          <a:bodyPr rtlCol="0"/>
          <a:lstStyle/>
          <a:p>
            <a:pPr rtl="0"/>
            <a:r>
              <a:rPr lang="fr-FR"/>
              <a:t>1 Md €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DFB89F-B673-46A9-9582-849B9C73C01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 bwMode="gray"/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elit. </a:t>
            </a:r>
          </a:p>
        </p:txBody>
      </p:sp>
      <p:sp>
        <p:nvSpPr>
          <p:cNvPr id="23" name="Titr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Opportunité de marché-Option 2</a:t>
            </a:r>
            <a:endParaRPr lang="fr-FR" dirty="0"/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/>
              <a:t>Integer convallis suscipit ante eu varius. Morbi a purus dolor. </a:t>
            </a:r>
            <a:endParaRPr lang="fr-FR" dirty="0"/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C5ADA44E-F9BC-4E0D-B323-27D643553A97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 rtl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 rtlCol="0"/>
          <a:lstStyle/>
          <a:p>
            <a:pPr rtl="0"/>
            <a:r>
              <a:rPr lang="fr-FR"/>
              <a:t>Concurrence-Option 1</a:t>
            </a:r>
            <a:endParaRPr lang="fr-FR" dirty="0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E6F3DC0-5F30-4986-B8AE-2B5D7CE3D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33100"/>
            <a:ext cx="4860000" cy="360000"/>
          </a:xfrm>
        </p:spPr>
        <p:txBody>
          <a:bodyPr rtlCol="0"/>
          <a:lstStyle/>
          <a:p>
            <a:pPr rtl="0"/>
            <a:r>
              <a:rPr lang="fr-FR"/>
              <a:t>Contoso Pharmaceuticals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D964BC-35A3-4E70-94B0-3FF95E131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765100"/>
            <a:ext cx="4860000" cy="2446980"/>
          </a:xfrm>
        </p:spPr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elit. </a:t>
            </a:r>
          </a:p>
          <a:p>
            <a:pPr rtl="0"/>
            <a:r>
              <a:rPr lang="fr-FR" noProof="1"/>
              <a:t>Nulla a erat eget nunc hendrerit ultrices eu nec nulla. Donec viverra leo aliquet, auctor quam id, convallis orci. </a:t>
            </a:r>
          </a:p>
          <a:p>
            <a:pPr lvl="1" rtl="0"/>
            <a:r>
              <a:rPr lang="fr-FR" noProof="1"/>
              <a:t>Sed in molestie est. Cras ornare turpis at ligula posuere, sit amet accumsan neque lobortis.</a:t>
            </a:r>
          </a:p>
          <a:p>
            <a:pPr lvl="1" rtl="0"/>
            <a:r>
              <a:rPr lang="fr-FR" noProof="1"/>
              <a:t>Maecenas mattis risus ligula, sed ullamcorper nunc efficitur sed. 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306B281-9CD0-4712-BC2A-46D16F97EB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15235" y="2333625"/>
            <a:ext cx="4860000" cy="358775"/>
          </a:xfrm>
        </p:spPr>
        <p:txBody>
          <a:bodyPr rtlCol="0"/>
          <a:lstStyle/>
          <a:p>
            <a:pPr rtl="0"/>
            <a:r>
              <a:rPr lang="fr-FR"/>
              <a:t>Concurrence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4A5DB88-69E3-46D5-A161-0AAEFD20F5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15235" y="2765425"/>
            <a:ext cx="4860000" cy="2446655"/>
          </a:xfrm>
        </p:spPr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elit. </a:t>
            </a:r>
          </a:p>
          <a:p>
            <a:pPr rtl="0"/>
            <a:r>
              <a:rPr lang="fr-FR" noProof="1"/>
              <a:t>Nulla a erat eget nunc hendrerit ultrices eu nec nulla. Donec viverra leo aliquet, auctor quam id, convallis orci. </a:t>
            </a:r>
          </a:p>
          <a:p>
            <a:pPr lvl="1" rtl="0"/>
            <a:r>
              <a:rPr lang="fr-FR" noProof="1"/>
              <a:t>Sed in molestie est. Cras ornare turpis at ligula posuere, sit amet accumsan neque lobortis.</a:t>
            </a:r>
          </a:p>
          <a:p>
            <a:pPr lvl="1" rtl="0"/>
            <a:r>
              <a:rPr lang="fr-FR" noProof="1"/>
              <a:t>Maecenas mattis risus ligula, sed ullamcorper nunc efficitur sed.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051189A-387F-4321-8065-73672D6589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 rtl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5862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 rtlCol="0"/>
          <a:lstStyle/>
          <a:p>
            <a:pPr rtl="0"/>
            <a:r>
              <a:rPr lang="fr-FR"/>
              <a:t>Concurrence-Option 2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fr-FR"/>
              <a:t>Avantage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fr-FR"/>
              <a:t>Désavantage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50187FCC-C985-4E22-87B0-249CE8F023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fr-FR"/>
              <a:t>Coûteux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FF4D0530-8F08-463A-A616-6F86742231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fr-FR"/>
              <a:t>Abordable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750F3EB-2A4C-4CE3-B6EB-D382233EC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05" y="1739080"/>
            <a:ext cx="2121590" cy="6462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C96513E-DCDA-415F-9EB1-582688BD0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550" y="4590410"/>
            <a:ext cx="2127686" cy="64623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D681EF7-3DA2-4CA5-AE25-A2B35BC33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857" y="4142764"/>
            <a:ext cx="2127686" cy="64623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4148509-495D-4F33-8410-C9B4582D5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974" y="4135473"/>
            <a:ext cx="2158170" cy="64623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2682884-81CF-4B60-9E35-E2598C937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5385" y="4634914"/>
            <a:ext cx="2133783" cy="646232"/>
          </a:xfrm>
          <a:prstGeom prst="rect">
            <a:avLst/>
          </a:prstGeom>
        </p:spPr>
      </p:pic>
      <p:sp>
        <p:nvSpPr>
          <p:cNvPr id="18" name="Zone de texte 17">
            <a:extLst>
              <a:ext uri="{FF2B5EF4-FFF2-40B4-BE49-F238E27FC236}">
                <a16:creationId xmlns:a16="http://schemas.microsoft.com/office/drawing/2014/main" id="{CCFDEBD8-C7BD-4668-A438-9A4432147573}"/>
              </a:ext>
            </a:extLst>
          </p:cNvPr>
          <p:cNvSpPr txBox="1"/>
          <p:nvPr/>
        </p:nvSpPr>
        <p:spPr>
          <a:xfrm>
            <a:off x="7981393" y="1805340"/>
            <a:ext cx="1577974" cy="513712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 algn="ctr" rtl="0">
              <a:lnSpc>
                <a:spcPts val="1400"/>
              </a:lnSpc>
            </a:pPr>
            <a:r>
              <a:rPr lang="fr-FR" sz="3200" b="1" spc="-150">
                <a:solidFill>
                  <a:schemeClr val="accent1"/>
                </a:solidFill>
              </a:rPr>
              <a:t>Contoso</a:t>
            </a:r>
            <a:br>
              <a:rPr lang="fr-FR" sz="3200" b="1" spc="-150" baseline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fr-FR" sz="1500" b="0" spc="0">
                <a:solidFill>
                  <a:schemeClr val="tx1">
                    <a:lumMod val="50000"/>
                    <a:lumOff val="50000"/>
                  </a:schemeClr>
                </a:solidFill>
              </a:rPr>
              <a:t>Pharmaceuticals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023D01B-0901-4239-9959-1C652FD207C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 rtl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AD5B11C5-EB75-4884-ADDC-73EA04FE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fr-FR" sz="2400" b="1"/>
              <a:t>Phase 1</a:t>
            </a:r>
            <a:br>
              <a:rPr lang="fr-FR"/>
            </a:br>
            <a:r>
              <a:rPr lang="fr-FR"/>
              <a:t>Mois, Année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444DFB7-7E28-41B4-9BF9-BE436E0FC9E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elit. </a:t>
            </a:r>
          </a:p>
          <a:p>
            <a:pPr lvl="1" rtl="0"/>
            <a:r>
              <a:rPr lang="fr-FR" noProof="1"/>
              <a:t>Etiam aliquet eu mi quis lacinia. Ut fermentum a magna ut eleifend. Integer convallis suscipit ante eu varius. </a:t>
            </a:r>
          </a:p>
          <a:p>
            <a:pPr rtl="0"/>
            <a:endParaRPr lang="fr-FR"/>
          </a:p>
          <a:p>
            <a:pPr rtl="0"/>
            <a:endParaRPr lang="fr-FR" dirty="0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C1931C4D-A892-4FF3-8E0D-09189255CCF9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 rtlCol="0"/>
          <a:lstStyle/>
          <a:p>
            <a:pPr rtl="0"/>
            <a:r>
              <a:rPr lang="fr-FR" sz="2400" b="1"/>
              <a:t>Phase 2</a:t>
            </a:r>
            <a:br>
              <a:rPr lang="fr-FR"/>
            </a:br>
            <a:r>
              <a:rPr lang="fr-FR"/>
              <a:t>Mois, Année</a:t>
            </a:r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F1F20C0-022B-4E7D-BF64-E9B2AFE01D1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elit. </a:t>
            </a:r>
          </a:p>
          <a:p>
            <a:pPr lvl="1" rtl="0"/>
            <a:r>
              <a:rPr lang="fr-FR" noProof="1"/>
              <a:t>Etiam aliquet eu mi quis lacinia. Ut fermentum a magna ut eleifend. Integer convallis suscipit ante eu varius. </a:t>
            </a:r>
          </a:p>
          <a:p>
            <a:pPr rtl="0"/>
            <a:endParaRPr lang="fr-FR"/>
          </a:p>
          <a:p>
            <a:pPr rtl="0"/>
            <a:endParaRPr lang="fr-FR" dirty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09A5516D-8C31-4428-AF93-D3D26BBCBCDF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 rtlCol="0"/>
          <a:lstStyle/>
          <a:p>
            <a:pPr rtl="0"/>
            <a:r>
              <a:rPr lang="fr-FR" sz="2400" b="1"/>
              <a:t>Phase 3</a:t>
            </a:r>
            <a:br>
              <a:rPr lang="fr-FR"/>
            </a:br>
            <a:r>
              <a:rPr lang="fr-FR"/>
              <a:t>Mois, Année</a:t>
            </a: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9356C085-A0B2-4CAD-B8CD-22F8E31F72C7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elit. </a:t>
            </a:r>
          </a:p>
          <a:p>
            <a:pPr lvl="1" rtl="0"/>
            <a:r>
              <a:rPr lang="fr-FR" noProof="1"/>
              <a:t>Etiam aliquet eu mi quis lacinia. Ut fermentum a magna ut eleifend. Integer convallis suscipit ante eu varius. </a:t>
            </a:r>
          </a:p>
          <a:p>
            <a:pPr rtl="0"/>
            <a:endParaRPr lang="fr-FR"/>
          </a:p>
          <a:p>
            <a:pPr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Stratégie de croissance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06F0AC6A-5FB2-4428-B693-24FC5DD0F2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 rtl="0"/>
              <a:t>23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BBB1AB1-BCAC-49C5-AF28-BBDC68699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/>
              <a:t>Nos prévisions d’évolution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1389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293275-5D34-43AB-891F-D5BCED72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Évolution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720371-38D5-4950-B57F-5F0F0D6215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 rtl="0"/>
              <a:t>24</a:t>
            </a:fld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988C60-F053-401A-BD16-8A23AFE7A8E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9775" y="1008063"/>
            <a:ext cx="10144125" cy="252412"/>
          </a:xfrm>
        </p:spPr>
        <p:txBody>
          <a:bodyPr rtlCol="0"/>
          <a:lstStyle/>
          <a:p>
            <a:pPr marL="0" indent="0" rtl="0">
              <a:buNone/>
            </a:pPr>
            <a:r>
              <a:rPr lang="fr-FR" dirty="0"/>
              <a:t>Le succès en prévisions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A16F58-BB49-40F1-AE0B-C3A394D46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485211"/>
              </p:ext>
            </p:extLst>
          </p:nvPr>
        </p:nvGraphicFramePr>
        <p:xfrm>
          <a:off x="409775" y="1818756"/>
          <a:ext cx="6010690" cy="456888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065064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285626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175345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175345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309310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01864">
                <a:tc>
                  <a:txBody>
                    <a:bodyPr/>
                    <a:lstStyle/>
                    <a:p>
                      <a:pPr rtl="0"/>
                      <a:endParaRPr lang="en-ZA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Fournisseurs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600" b="0">
                          <a:solidFill>
                            <a:schemeClr val="bg1"/>
                          </a:solidFill>
                          <a:latin typeface="+mj-lt"/>
                        </a:rPr>
                        <a:t>Utilisateurs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Chiffre d’affaires brut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Chiffre d’affaires de l’entreprise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fr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fr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6 750 €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1 013 €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fr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33 750 €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5 063 €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fr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135 000 €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20 250 €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 rtl="0"/>
                      <a:r>
                        <a:rPr lang="fr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270 000 €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f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40 500 €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graphicFrame>
        <p:nvGraphicFramePr>
          <p:cNvPr id="6" name="Graphique 5" title="Chiffre d’affaires brut-Espace réservé-Graphique">
            <a:extLst>
              <a:ext uri="{FF2B5EF4-FFF2-40B4-BE49-F238E27FC236}">
                <a16:creationId xmlns:a16="http://schemas.microsoft.com/office/drawing/2014/main" id="{5576D10F-DB85-4684-A4D7-BE94D3ABC0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2105900"/>
              </p:ext>
            </p:extLst>
          </p:nvPr>
        </p:nvGraphicFramePr>
        <p:xfrm>
          <a:off x="6603999" y="1728001"/>
          <a:ext cx="40751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47698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54B5BD8-098C-49CB-83F5-66A9857795C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fr-FR"/>
              <a:t>20AA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C0153D4-6BE1-4775-8DB0-AF6F6B6305E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fr-FR"/>
              <a:t>AOÛ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592477C-106F-4ACF-9F87-CCEB47554D7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fr-FR"/>
              <a:t>SEPT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CDD0026-6F51-4C7F-A56C-F65493E9FEA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fr-FR"/>
              <a:t>OCT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F9CDDE1-0ECF-443E-A45E-D79B9EDB4FA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fr-FR"/>
              <a:t>NOV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2C7F497-AF01-4BD2-9DA6-8E87BE2CE4B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 rtlCol="0"/>
          <a:lstStyle/>
          <a:p>
            <a:pPr rtl="0"/>
            <a:r>
              <a:rPr lang="fr-FR"/>
              <a:t>20AA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2E1AF48A-4DD0-4ACA-BADE-96E2296C2A8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fr-FR"/>
              <a:t>DÉC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E9541D6D-5806-4579-B106-3AC7E947B81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/>
          <a:lstStyle/>
          <a:p>
            <a:pPr rtl="0"/>
            <a:r>
              <a:rPr lang="fr-FR"/>
              <a:t>JAN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3FE5250A-E0C5-450F-B324-8B214D45C0C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 rtlCol="0"/>
          <a:lstStyle/>
          <a:p>
            <a:pPr rtl="0"/>
            <a:r>
              <a:rPr lang="fr-FR"/>
              <a:t>FÉV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5F24C43-5229-4A8D-8830-3519775B484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 rtlCol="0"/>
          <a:lstStyle/>
          <a:p>
            <a:pPr rtl="0"/>
            <a:r>
              <a:rPr lang="fr-FR"/>
              <a:t>MAI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3517CC3B-3BE8-4544-BD85-3D7E95006AE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 rtlCol="0"/>
          <a:lstStyle/>
          <a:p>
            <a:pPr rtl="0"/>
            <a:r>
              <a:rPr lang="fr-FR"/>
              <a:t>MAR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B449F2E1-6906-48B5-9833-C154025B4C1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 rtlCol="0"/>
          <a:lstStyle/>
          <a:p>
            <a:pPr rtl="0"/>
            <a:r>
              <a:rPr lang="fr-FR"/>
              <a:t>AVR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7B64AE2D-234B-40D4-914E-50FF870E62B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 rtlCol="0"/>
          <a:lstStyle/>
          <a:p>
            <a:pPr rtl="0"/>
            <a:r>
              <a:rPr lang="fr-FR"/>
              <a:t>JUIN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7BEB8C77-452E-457C-ABF0-8D888DA65F2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 rtlCol="0"/>
          <a:lstStyle/>
          <a:p>
            <a:pPr rtl="0"/>
            <a:r>
              <a:rPr lang="fr-FR"/>
              <a:t>JUIL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5844EAEC-ACDF-4D36-8545-B2E0D64931B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/>
          <a:lstStyle/>
          <a:p>
            <a:pPr rtl="0"/>
            <a:r>
              <a:rPr lang="fr-FR"/>
              <a:t>AOÛ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171378CA-A7A3-4FDB-9FB3-52E088925FB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 rtlCol="0"/>
          <a:lstStyle/>
          <a:p>
            <a:pPr rtl="0"/>
            <a:r>
              <a:rPr lang="fr-FR"/>
              <a:t>SEPT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7215858D-C865-44F3-942E-150A9567432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 rtlCol="0"/>
          <a:lstStyle/>
          <a:p>
            <a:pPr rtl="0"/>
            <a:r>
              <a:rPr lang="fr-FR"/>
              <a:t>OCT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54C23D78-11EE-4923-A0DE-F6835790A153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 rtlCol="0"/>
          <a:lstStyle/>
          <a:p>
            <a:pPr rtl="0"/>
            <a:r>
              <a:rPr lang="fr-FR"/>
              <a:t>NOV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653DB2CA-F228-4CCA-8787-80CD1EABCF13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/>
          <a:lstStyle/>
          <a:p>
            <a:pPr rtl="0"/>
            <a:r>
              <a:rPr lang="fr-FR"/>
              <a:t>DÉC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DAACD272-4496-43F6-B9E4-DFFBACDDC3CD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/>
          <a:lstStyle/>
          <a:p>
            <a:pPr rtl="0"/>
            <a:r>
              <a:rPr lang="fr-FR"/>
              <a:t>JAN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347CC1FC-4CFD-44F0-B8A0-3FBBA8549F9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/>
          <a:lstStyle/>
          <a:p>
            <a:pPr rtl="0"/>
            <a:r>
              <a:rPr lang="fr-FR"/>
              <a:t>FÉV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9E41E4DD-E5EB-4682-9AA3-BA23502357C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 rtlCol="0"/>
          <a:lstStyle/>
          <a:p>
            <a:pPr rtl="0"/>
            <a:r>
              <a:rPr lang="fr-FR"/>
              <a:t>MAI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B49C0CB4-E352-430E-A9B3-2AC715BAA58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 rtlCol="0"/>
          <a:lstStyle/>
          <a:p>
            <a:pPr rtl="0"/>
            <a:r>
              <a:rPr lang="fr-FR"/>
              <a:t>MAR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EF3FC6DB-D8A8-4081-9B5F-E9289FF1DB1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 rtlCol="0"/>
          <a:lstStyle/>
          <a:p>
            <a:pPr rtl="0"/>
            <a:r>
              <a:rPr lang="fr-FR"/>
              <a:t>AVR</a:t>
            </a:r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1B01CDF5-5785-42A7-8FCF-499C2D0216D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400724" y="2190750"/>
            <a:ext cx="1793875" cy="561975"/>
          </a:xfrm>
        </p:spPr>
        <p:txBody>
          <a:bodyPr rtlCol="0"/>
          <a:lstStyle/>
          <a:p>
            <a:pPr rtl="0"/>
            <a:r>
              <a:rPr lang="fr-FR"/>
              <a:t>Essais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CEB6AD7A-70B7-44AF-A561-DFBE576D8361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52453" y="2505005"/>
            <a:ext cx="1690417" cy="224670"/>
          </a:xfrm>
        </p:spPr>
        <p:txBody>
          <a:bodyPr rtlCol="0"/>
          <a:lstStyle/>
          <a:p>
            <a:pPr rtl="0"/>
            <a:r>
              <a:rPr lang="fr-FR"/>
              <a:t>Mois 20AA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E82309-8DCF-411D-966B-C430D147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Chronologie</a:t>
            </a:r>
          </a:p>
        </p:txBody>
      </p:sp>
      <p:sp>
        <p:nvSpPr>
          <p:cNvPr id="47" name="Espace réservé du numéro de diapositive 46">
            <a:extLst>
              <a:ext uri="{FF2B5EF4-FFF2-40B4-BE49-F238E27FC236}">
                <a16:creationId xmlns:a16="http://schemas.microsoft.com/office/drawing/2014/main" id="{5093ED58-CA34-470E-9399-BD0AC7A253A2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 rtl="0"/>
              <a:t>25</a:t>
            </a:fld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5FA1BA-EC91-4633-B5BD-112C7C379D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/>
              <a:t>Notre plan d’action biennal</a:t>
            </a:r>
          </a:p>
        </p:txBody>
      </p:sp>
      <p:sp>
        <p:nvSpPr>
          <p:cNvPr id="31" name="Flèche : Pentagone 30" title="Flèche de jalon">
            <a:extLst>
              <a:ext uri="{FF2B5EF4-FFF2-40B4-BE49-F238E27FC236}">
                <a16:creationId xmlns:a16="http://schemas.microsoft.com/office/drawing/2014/main" id="{FA7A9A8B-6D8E-42E6-B030-A2DA0A5BE01A}"/>
              </a:ext>
            </a:extLst>
          </p:cNvPr>
          <p:cNvSpPr/>
          <p:nvPr/>
        </p:nvSpPr>
        <p:spPr>
          <a:xfrm rot="5400000">
            <a:off x="222257" y="2968365"/>
            <a:ext cx="683275" cy="2520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40" name="Flèche : Pentagone 39" title="Flèche de jalon">
            <a:extLst>
              <a:ext uri="{FF2B5EF4-FFF2-40B4-BE49-F238E27FC236}">
                <a16:creationId xmlns:a16="http://schemas.microsoft.com/office/drawing/2014/main" id="{95BF0B49-1279-413F-A38B-214D38C4165B}"/>
              </a:ext>
            </a:extLst>
          </p:cNvPr>
          <p:cNvSpPr/>
          <p:nvPr/>
        </p:nvSpPr>
        <p:spPr>
          <a:xfrm rot="16200000">
            <a:off x="1801232" y="4458018"/>
            <a:ext cx="683275" cy="2520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38" name="Espace réservé du texte 28">
            <a:extLst>
              <a:ext uri="{FF2B5EF4-FFF2-40B4-BE49-F238E27FC236}">
                <a16:creationId xmlns:a16="http://schemas.microsoft.com/office/drawing/2014/main" id="{FC515413-F507-4A34-82ED-04E98A4CDD31}"/>
              </a:ext>
            </a:extLst>
          </p:cNvPr>
          <p:cNvSpPr txBox="1">
            <a:spLocks/>
          </p:cNvSpPr>
          <p:nvPr/>
        </p:nvSpPr>
        <p:spPr>
          <a:xfrm>
            <a:off x="1245932" y="4925656"/>
            <a:ext cx="1793875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/>
              <a:t>Législation</a:t>
            </a:r>
          </a:p>
        </p:txBody>
      </p:sp>
      <p:sp>
        <p:nvSpPr>
          <p:cNvPr id="39" name="Espace réservé du texte 29">
            <a:extLst>
              <a:ext uri="{FF2B5EF4-FFF2-40B4-BE49-F238E27FC236}">
                <a16:creationId xmlns:a16="http://schemas.microsoft.com/office/drawing/2014/main" id="{D45EC93F-78C4-4289-8D2C-529081D4E330}"/>
              </a:ext>
            </a:extLst>
          </p:cNvPr>
          <p:cNvSpPr txBox="1">
            <a:spLocks/>
          </p:cNvSpPr>
          <p:nvPr/>
        </p:nvSpPr>
        <p:spPr>
          <a:xfrm>
            <a:off x="1297661" y="5239911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/>
              <a:t>Mois 20AA</a:t>
            </a:r>
          </a:p>
        </p:txBody>
      </p:sp>
      <p:sp>
        <p:nvSpPr>
          <p:cNvPr id="34" name="Flèche : Pentagone 33" title="Flèche de jalon">
            <a:extLst>
              <a:ext uri="{FF2B5EF4-FFF2-40B4-BE49-F238E27FC236}">
                <a16:creationId xmlns:a16="http://schemas.microsoft.com/office/drawing/2014/main" id="{11428CA7-EA35-4774-B45E-74FDBBEC8451}"/>
              </a:ext>
            </a:extLst>
          </p:cNvPr>
          <p:cNvSpPr/>
          <p:nvPr/>
        </p:nvSpPr>
        <p:spPr>
          <a:xfrm rot="5400000">
            <a:off x="4909154" y="2968364"/>
            <a:ext cx="683275" cy="2520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32" name="Espace réservé du texte 28">
            <a:extLst>
              <a:ext uri="{FF2B5EF4-FFF2-40B4-BE49-F238E27FC236}">
                <a16:creationId xmlns:a16="http://schemas.microsoft.com/office/drawing/2014/main" id="{3B8215E4-CBB2-4AF4-8D62-074910551A83}"/>
              </a:ext>
            </a:extLst>
          </p:cNvPr>
          <p:cNvSpPr txBox="1">
            <a:spLocks/>
          </p:cNvSpPr>
          <p:nvPr/>
        </p:nvSpPr>
        <p:spPr>
          <a:xfrm>
            <a:off x="4353854" y="2190751"/>
            <a:ext cx="1793875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3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/>
              <a:t>Marketing</a:t>
            </a:r>
          </a:p>
        </p:txBody>
      </p:sp>
      <p:sp>
        <p:nvSpPr>
          <p:cNvPr id="33" name="Espace réservé du texte 29">
            <a:extLst>
              <a:ext uri="{FF2B5EF4-FFF2-40B4-BE49-F238E27FC236}">
                <a16:creationId xmlns:a16="http://schemas.microsoft.com/office/drawing/2014/main" id="{9E7006F3-EE4E-489F-B064-7A486ADA740E}"/>
              </a:ext>
            </a:extLst>
          </p:cNvPr>
          <p:cNvSpPr txBox="1">
            <a:spLocks/>
          </p:cNvSpPr>
          <p:nvPr/>
        </p:nvSpPr>
        <p:spPr>
          <a:xfrm>
            <a:off x="4405583" y="250500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/>
              <a:t>Mois 20AA</a:t>
            </a:r>
          </a:p>
        </p:txBody>
      </p:sp>
      <p:sp>
        <p:nvSpPr>
          <p:cNvPr id="43" name="Flèche : Pentagone 42" title="Flèche de jalon">
            <a:extLst>
              <a:ext uri="{FF2B5EF4-FFF2-40B4-BE49-F238E27FC236}">
                <a16:creationId xmlns:a16="http://schemas.microsoft.com/office/drawing/2014/main" id="{B9A5B1C3-7B8C-48F8-8CC2-7A657167BDD0}"/>
              </a:ext>
            </a:extLst>
          </p:cNvPr>
          <p:cNvSpPr/>
          <p:nvPr/>
        </p:nvSpPr>
        <p:spPr>
          <a:xfrm rot="16200000">
            <a:off x="6058370" y="4458019"/>
            <a:ext cx="683275" cy="25200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41" name="Espace réservé du texte 28">
            <a:extLst>
              <a:ext uri="{FF2B5EF4-FFF2-40B4-BE49-F238E27FC236}">
                <a16:creationId xmlns:a16="http://schemas.microsoft.com/office/drawing/2014/main" id="{541D2AF2-0475-41D2-B2F3-BD6A7CB6DDEA}"/>
              </a:ext>
            </a:extLst>
          </p:cNvPr>
          <p:cNvSpPr txBox="1">
            <a:spLocks/>
          </p:cNvSpPr>
          <p:nvPr/>
        </p:nvSpPr>
        <p:spPr>
          <a:xfrm>
            <a:off x="5503070" y="4925657"/>
            <a:ext cx="1793875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4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/>
              <a:t>Investissement</a:t>
            </a:r>
          </a:p>
        </p:txBody>
      </p:sp>
      <p:sp>
        <p:nvSpPr>
          <p:cNvPr id="42" name="Espace réservé du texte 29">
            <a:extLst>
              <a:ext uri="{FF2B5EF4-FFF2-40B4-BE49-F238E27FC236}">
                <a16:creationId xmlns:a16="http://schemas.microsoft.com/office/drawing/2014/main" id="{C99AE0E9-ABEE-4A45-85D0-7ED61137310B}"/>
              </a:ext>
            </a:extLst>
          </p:cNvPr>
          <p:cNvSpPr txBox="1">
            <a:spLocks/>
          </p:cNvSpPr>
          <p:nvPr/>
        </p:nvSpPr>
        <p:spPr>
          <a:xfrm>
            <a:off x="5554799" y="5239912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/>
              <a:t>Mois 20AA</a:t>
            </a:r>
          </a:p>
        </p:txBody>
      </p:sp>
      <p:sp>
        <p:nvSpPr>
          <p:cNvPr id="46" name="Flèche : Pentagone 45" title="Flèche de jalon">
            <a:extLst>
              <a:ext uri="{FF2B5EF4-FFF2-40B4-BE49-F238E27FC236}">
                <a16:creationId xmlns:a16="http://schemas.microsoft.com/office/drawing/2014/main" id="{35AE8A83-3056-47C7-A825-18681A2BB826}"/>
              </a:ext>
            </a:extLst>
          </p:cNvPr>
          <p:cNvSpPr/>
          <p:nvPr/>
        </p:nvSpPr>
        <p:spPr>
          <a:xfrm rot="16200000">
            <a:off x="8067515" y="4458020"/>
            <a:ext cx="683275" cy="252000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44" name="Espace réservé du texte 28">
            <a:extLst>
              <a:ext uri="{FF2B5EF4-FFF2-40B4-BE49-F238E27FC236}">
                <a16:creationId xmlns:a16="http://schemas.microsoft.com/office/drawing/2014/main" id="{60DD5FF2-6AB8-4480-BD08-3AE02A14A2A4}"/>
              </a:ext>
            </a:extLst>
          </p:cNvPr>
          <p:cNvSpPr txBox="1">
            <a:spLocks/>
          </p:cNvSpPr>
          <p:nvPr/>
        </p:nvSpPr>
        <p:spPr>
          <a:xfrm>
            <a:off x="7512215" y="4925658"/>
            <a:ext cx="1793875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5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/>
              <a:t>Achats</a:t>
            </a:r>
          </a:p>
        </p:txBody>
      </p:sp>
      <p:sp>
        <p:nvSpPr>
          <p:cNvPr id="45" name="Espace réservé du texte 29">
            <a:extLst>
              <a:ext uri="{FF2B5EF4-FFF2-40B4-BE49-F238E27FC236}">
                <a16:creationId xmlns:a16="http://schemas.microsoft.com/office/drawing/2014/main" id="{F534225C-44A4-4396-8349-B29318EB2FCD}"/>
              </a:ext>
            </a:extLst>
          </p:cNvPr>
          <p:cNvSpPr txBox="1">
            <a:spLocks/>
          </p:cNvSpPr>
          <p:nvPr/>
        </p:nvSpPr>
        <p:spPr>
          <a:xfrm>
            <a:off x="7563944" y="5239913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/>
              <a:t>Mois 20AA</a:t>
            </a:r>
          </a:p>
        </p:txBody>
      </p:sp>
      <p:sp>
        <p:nvSpPr>
          <p:cNvPr id="37" name="Flèche : Pentagone 36" title="Flèche de jalon">
            <a:extLst>
              <a:ext uri="{FF2B5EF4-FFF2-40B4-BE49-F238E27FC236}">
                <a16:creationId xmlns:a16="http://schemas.microsoft.com/office/drawing/2014/main" id="{066E6187-C0CE-477B-BDCE-FF7E75C1778E}"/>
              </a:ext>
            </a:extLst>
          </p:cNvPr>
          <p:cNvSpPr/>
          <p:nvPr/>
        </p:nvSpPr>
        <p:spPr>
          <a:xfrm rot="5400000">
            <a:off x="11240834" y="2968366"/>
            <a:ext cx="683275" cy="2520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35" name="Espace réservé du texte 28">
            <a:extLst>
              <a:ext uri="{FF2B5EF4-FFF2-40B4-BE49-F238E27FC236}">
                <a16:creationId xmlns:a16="http://schemas.microsoft.com/office/drawing/2014/main" id="{5DDAA146-7B54-4D5A-9D07-B5407105AE6E}"/>
              </a:ext>
            </a:extLst>
          </p:cNvPr>
          <p:cNvSpPr txBox="1">
            <a:spLocks/>
          </p:cNvSpPr>
          <p:nvPr/>
        </p:nvSpPr>
        <p:spPr>
          <a:xfrm>
            <a:off x="9986025" y="2190752"/>
            <a:ext cx="1793875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6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/>
              <a:t>Lancement</a:t>
            </a:r>
          </a:p>
        </p:txBody>
      </p:sp>
      <p:sp>
        <p:nvSpPr>
          <p:cNvPr id="36" name="Espace réservé du texte 29">
            <a:extLst>
              <a:ext uri="{FF2B5EF4-FFF2-40B4-BE49-F238E27FC236}">
                <a16:creationId xmlns:a16="http://schemas.microsoft.com/office/drawing/2014/main" id="{3259EAFB-C623-4255-9B5C-A06E8132A64F}"/>
              </a:ext>
            </a:extLst>
          </p:cNvPr>
          <p:cNvSpPr txBox="1">
            <a:spLocks/>
          </p:cNvSpPr>
          <p:nvPr/>
        </p:nvSpPr>
        <p:spPr>
          <a:xfrm>
            <a:off x="10037754" y="2505007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r-FR"/>
              <a:t>Mois 20AA</a:t>
            </a:r>
          </a:p>
        </p:txBody>
      </p:sp>
    </p:spTree>
    <p:extLst>
      <p:ext uri="{BB962C8B-B14F-4D97-AF65-F5344CB8AC3E}">
        <p14:creationId xmlns:p14="http://schemas.microsoft.com/office/powerpoint/2010/main" val="3203140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d’image 21" descr="Espace réservé à la photo de profil">
            <a:extLst>
              <a:ext uri="{FF2B5EF4-FFF2-40B4-BE49-F238E27FC236}">
                <a16:creationId xmlns:a16="http://schemas.microsoft.com/office/drawing/2014/main" id="{C0D750E9-1807-4D2C-81D0-2B1FE4D59186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4" r="754"/>
          <a:stretch>
            <a:fillRect/>
          </a:stretch>
        </p:blipFill>
        <p:spPr/>
      </p:pic>
      <p:pic>
        <p:nvPicPr>
          <p:cNvPr id="20" name="Espace réservé d’image 19" descr="Espace réservé à la photo de profil">
            <a:extLst>
              <a:ext uri="{FF2B5EF4-FFF2-40B4-BE49-F238E27FC236}">
                <a16:creationId xmlns:a16="http://schemas.microsoft.com/office/drawing/2014/main" id="{A5F71D52-F0EB-46D7-AB91-DC83E3625F0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7" b="107"/>
          <a:stretch>
            <a:fillRect/>
          </a:stretch>
        </p:blipFill>
        <p:spPr/>
      </p:pic>
      <p:pic>
        <p:nvPicPr>
          <p:cNvPr id="18" name="Espace réservé d’image 17" descr="Espace réservé à la photo de profil">
            <a:extLst>
              <a:ext uri="{FF2B5EF4-FFF2-40B4-BE49-F238E27FC236}">
                <a16:creationId xmlns:a16="http://schemas.microsoft.com/office/drawing/2014/main" id="{2366F33C-BFA3-42B7-8B5D-E4922B5C530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4" b="54"/>
          <a:stretch>
            <a:fillRect/>
          </a:stretch>
        </p:blipFill>
        <p:spPr/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E395A7A-A327-4B6E-AC82-4987C1FC2E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fr-FR"/>
              <a:t>Alexandre Chauvin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193BE18-C7A1-49A0-961F-EF3DA2E438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elit. Etiam aliquet eu mi quis lacinia. Ut fermentum a magna ut eleifend. Integer convallis suscipit ante eu varius. </a:t>
            </a:r>
          </a:p>
          <a:p>
            <a:pPr rtl="0"/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D78387A-D25C-4165-9DF6-D6E3E0BDAF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fr-FR"/>
              <a:t>Directeur des opérations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463366FC-5890-4401-A035-A1945CD5B0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fr-FR"/>
              <a:t>Camille Brunelle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6A3749A7-1EE7-44BF-8B36-93BE1DBD372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elit. Etiam aliquet eu mi quis lacinia. Ut fermentum a magna ut eleifend. Integer convallis suscipit ante eu varius. </a:t>
            </a:r>
          </a:p>
          <a:p>
            <a:pPr rtl="0"/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06DB1517-5B2A-4642-B83D-7221F8B69CD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fr-FR"/>
              <a:t>Présidente du conseil d’administration</a:t>
            </a:r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CAE39E65-6300-43C2-96EE-FE89E277BD6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fr-FR"/>
              <a:t>Aline Dupuy</a:t>
            </a:r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5BE34B7-672D-4390-B2F7-050BA6A3BA8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elit. Etiam aliquet eu mi quis lacinia. Ut fermentum a magna ut eleifend. Integer convallis suscipit ante eu varius. </a:t>
            </a:r>
          </a:p>
          <a:p>
            <a:pPr rtl="0"/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26339606-8F84-4F70-BA82-12129AE63E46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 rtlCol="0"/>
          <a:lstStyle/>
          <a:p>
            <a:pPr rtl="0"/>
            <a:r>
              <a:rPr lang="fr-FR"/>
              <a:t>Directeur financier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Équipe</a:t>
            </a:r>
            <a:endParaRPr lang="fr-FR" dirty="0"/>
          </a:p>
        </p:txBody>
      </p:sp>
      <p:sp>
        <p:nvSpPr>
          <p:cNvPr id="32" name="Espace réservé du numéro de diapositive 31">
            <a:extLst>
              <a:ext uri="{FF2B5EF4-FFF2-40B4-BE49-F238E27FC236}">
                <a16:creationId xmlns:a16="http://schemas.microsoft.com/office/drawing/2014/main" id="{C592E3C7-C5F5-487D-BD26-C4DBC1741AC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 rtl="0"/>
              <a:t>26</a:t>
            </a:fld>
            <a:endParaRPr lang="fr-FR" dirty="0"/>
          </a:p>
        </p:txBody>
      </p:sp>
      <p:sp>
        <p:nvSpPr>
          <p:cNvPr id="47" name="Espace réservé du texte 46">
            <a:extLst>
              <a:ext uri="{FF2B5EF4-FFF2-40B4-BE49-F238E27FC236}">
                <a16:creationId xmlns:a16="http://schemas.microsoft.com/office/drawing/2014/main" id="{1450C112-2EB4-4D8A-B3F5-02B79221F5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4717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Espace réservé d’image 33" descr="Espace réservé à la photo de profil">
            <a:extLst>
              <a:ext uri="{FF2B5EF4-FFF2-40B4-BE49-F238E27FC236}">
                <a16:creationId xmlns:a16="http://schemas.microsoft.com/office/drawing/2014/main" id="{2A7A440D-D1A9-486C-9C65-A36D410B9465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2" name="Espace réservé d’image 31" descr="Espace réservé à la photo de profil">
            <a:extLst>
              <a:ext uri="{FF2B5EF4-FFF2-40B4-BE49-F238E27FC236}">
                <a16:creationId xmlns:a16="http://schemas.microsoft.com/office/drawing/2014/main" id="{BBB096B6-0847-4F89-83D8-A1DADF7112F6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0" name="Espace réservé d’image 29" descr="Espace réservé à la photo de profil">
            <a:extLst>
              <a:ext uri="{FF2B5EF4-FFF2-40B4-BE49-F238E27FC236}">
                <a16:creationId xmlns:a16="http://schemas.microsoft.com/office/drawing/2014/main" id="{3FA97161-1437-4446-8F3D-9F9A8F4AA454}"/>
              </a:ext>
            </a:extLst>
          </p:cNvPr>
          <p:cNvPicPr>
            <a:picLocks noGrp="1" noChangeAspect="1"/>
          </p:cNvPicPr>
          <p:nvPr>
            <p:ph type="pic" sz="quarter" idx="5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2" r="782"/>
          <a:stretch>
            <a:fillRect/>
          </a:stretch>
        </p:blipFill>
        <p:spPr/>
      </p:pic>
      <p:pic>
        <p:nvPicPr>
          <p:cNvPr id="28" name="Espace réservé d’image 27" descr="Espace réservé à la photo de profil">
            <a:extLst>
              <a:ext uri="{FF2B5EF4-FFF2-40B4-BE49-F238E27FC236}">
                <a16:creationId xmlns:a16="http://schemas.microsoft.com/office/drawing/2014/main" id="{A0FEAE46-9AE4-4548-A546-E3A75A1EE344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6" name="Espace réservé d’image 25" descr="Espace réservé à la photo de profil">
            <a:extLst>
              <a:ext uri="{FF2B5EF4-FFF2-40B4-BE49-F238E27FC236}">
                <a16:creationId xmlns:a16="http://schemas.microsoft.com/office/drawing/2014/main" id="{A83B3A1A-1842-4B27-A578-D179E6A77E14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" r="65"/>
          <a:stretch>
            <a:fillRect/>
          </a:stretch>
        </p:blipFill>
        <p:spPr/>
      </p:pic>
      <p:pic>
        <p:nvPicPr>
          <p:cNvPr id="24" name="Espace réservé d’image 23" descr="Espace réservé à la photo de profil">
            <a:extLst>
              <a:ext uri="{FF2B5EF4-FFF2-40B4-BE49-F238E27FC236}">
                <a16:creationId xmlns:a16="http://schemas.microsoft.com/office/drawing/2014/main" id="{FC371A7F-EE65-4195-86A1-8ECED0B4207A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A4E43DC-79BE-45E7-A216-2671BD944C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fr-FR"/>
              <a:t>Alexandre Chauvin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4BFA3CF-DB91-465B-9E17-6332187729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fr-FR"/>
              <a:t>Directeur des opérations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52501EAB-3443-481B-9C04-A7B933F3628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 rtlCol="0"/>
          <a:lstStyle/>
          <a:p>
            <a:pPr rtl="0"/>
            <a:r>
              <a:rPr lang="fr-FR"/>
              <a:t>Camille Brunelle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2184F99-4DD3-4944-ABFC-1BAC53C2B447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 rtlCol="0"/>
          <a:lstStyle/>
          <a:p>
            <a:pPr rtl="0"/>
            <a:r>
              <a:rPr lang="fr-FR"/>
              <a:t>Présidente du conseil d’administration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E7EDDEA1-898C-4B9E-891D-BE99BDBE10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/>
          <a:lstStyle/>
          <a:p>
            <a:pPr rtl="0"/>
            <a:r>
              <a:rPr lang="fr-FR"/>
              <a:t>David Beaulieu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960DE56-ADD5-4F3F-BFE6-076D46045B3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/>
          <a:lstStyle/>
          <a:p>
            <a:pPr rtl="0"/>
            <a:r>
              <a:rPr lang="fr-FR"/>
              <a:t>Directeur financier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1A277DA6-6AF7-4645-85B6-E2DD818E96E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867409" y="4184865"/>
            <a:ext cx="1475559" cy="656544"/>
          </a:xfrm>
        </p:spPr>
        <p:txBody>
          <a:bodyPr rtlCol="0"/>
          <a:lstStyle/>
          <a:p>
            <a:pPr rtl="0"/>
            <a:r>
              <a:rPr lang="fr-FR"/>
              <a:t>Aline Dupuy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F93D0B3-1EBC-4A31-B6D5-EB3DA64B9FB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 rtlCol="0"/>
          <a:lstStyle/>
          <a:p>
            <a:pPr rtl="0"/>
            <a:r>
              <a:rPr lang="fr-FR"/>
              <a:t>Responsable des opérations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9A93B4B-935D-4D19-8CC5-5D8CC08FD022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 rtlCol="0"/>
          <a:lstStyle/>
          <a:p>
            <a:pPr rtl="0"/>
            <a:r>
              <a:rPr lang="fr-FR"/>
              <a:t>Marie Berthelette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0F949A24-E239-4AB3-A3FC-EDFF83BDE9C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 rtlCol="0"/>
          <a:lstStyle/>
          <a:p>
            <a:pPr rtl="0"/>
            <a:r>
              <a:rPr lang="fr-FR"/>
              <a:t>Directrice technique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C30081B2-8CBF-44F8-A13B-DEFA7589439A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 rtlCol="0"/>
          <a:lstStyle/>
          <a:p>
            <a:pPr rtl="0"/>
            <a:r>
              <a:rPr lang="fr-FR"/>
              <a:t>Liane Cormier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4B311816-FA44-451E-99BA-593D9A59D4AB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 rtlCol="0"/>
          <a:lstStyle/>
          <a:p>
            <a:pPr rtl="0"/>
            <a:r>
              <a:rPr lang="fr-FR"/>
              <a:t>Directrice de création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6D7CEBE-50B8-4649-B7B3-12F0A067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Équipe</a:t>
            </a:r>
          </a:p>
        </p:txBody>
      </p:sp>
      <p:sp>
        <p:nvSpPr>
          <p:cNvPr id="65" name="Espace réservé du texte 64">
            <a:extLst>
              <a:ext uri="{FF2B5EF4-FFF2-40B4-BE49-F238E27FC236}">
                <a16:creationId xmlns:a16="http://schemas.microsoft.com/office/drawing/2014/main" id="{DD9C6DBD-D0EB-42DC-8EE9-161834FFE2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66" name="Espace réservé du numéro de diapositive 65">
            <a:extLst>
              <a:ext uri="{FF2B5EF4-FFF2-40B4-BE49-F238E27FC236}">
                <a16:creationId xmlns:a16="http://schemas.microsoft.com/office/drawing/2014/main" id="{1AFD4C82-56D2-4CD7-98BF-E92893B7E6E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 rtl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253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orme libre : Forme 35" descr="élément décoratif">
            <a:extLst>
              <a:ext uri="{FF2B5EF4-FFF2-40B4-BE49-F238E27FC236}">
                <a16:creationId xmlns:a16="http://schemas.microsoft.com/office/drawing/2014/main" id="{477B249B-6BEA-434A-BC3B-4AD29BAA5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8085420" y="973200"/>
            <a:ext cx="985859" cy="97285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37" name="Forme libre : Forme 36" descr="élément décoratif">
            <a:extLst>
              <a:ext uri="{FF2B5EF4-FFF2-40B4-BE49-F238E27FC236}">
                <a16:creationId xmlns:a16="http://schemas.microsoft.com/office/drawing/2014/main" id="{9172D952-E964-4C1C-8560-9E3363212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240284" y="4310354"/>
            <a:ext cx="985859" cy="97285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38" name="Forme libre : Forme 37" descr="élément décoratif">
            <a:extLst>
              <a:ext uri="{FF2B5EF4-FFF2-40B4-BE49-F238E27FC236}">
                <a16:creationId xmlns:a16="http://schemas.microsoft.com/office/drawing/2014/main" id="{A83BEAAC-1010-4C46-BBDE-3A328DBB8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8085420" y="4310354"/>
            <a:ext cx="985859" cy="97285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34" name="Forme libre : Forme 33" descr="élément décoratif">
            <a:extLst>
              <a:ext uri="{FF2B5EF4-FFF2-40B4-BE49-F238E27FC236}">
                <a16:creationId xmlns:a16="http://schemas.microsoft.com/office/drawing/2014/main" id="{9FB1F0B7-718A-49B0-BF43-C972DC25B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240284" y="973200"/>
            <a:ext cx="985859" cy="97285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 rtlCol="0"/>
          <a:lstStyle/>
          <a:p>
            <a:pPr rtl="0"/>
            <a:r>
              <a:rPr lang="fr-FR" dirty="0"/>
              <a:t>Financement</a:t>
            </a:r>
          </a:p>
        </p:txBody>
      </p:sp>
      <p:grpSp>
        <p:nvGrpSpPr>
          <p:cNvPr id="10" name="Groupe 9" title="Catégorie de financement (groupé)">
            <a:extLst>
              <a:ext uri="{FF2B5EF4-FFF2-40B4-BE49-F238E27FC236}">
                <a16:creationId xmlns:a16="http://schemas.microsoft.com/office/drawing/2014/main" id="{78FA785D-9264-466B-AEAA-8E2A8AC23BFF}"/>
              </a:ext>
            </a:extLst>
          </p:cNvPr>
          <p:cNvGrpSpPr/>
          <p:nvPr/>
        </p:nvGrpSpPr>
        <p:grpSpPr>
          <a:xfrm>
            <a:off x="1415017" y="1158373"/>
            <a:ext cx="2630533" cy="1919914"/>
            <a:chOff x="515734" y="993330"/>
            <a:chExt cx="2630533" cy="1919914"/>
          </a:xfrm>
        </p:grpSpPr>
        <p:sp>
          <p:nvSpPr>
            <p:cNvPr id="11" name="Espace réservé du texte 80">
              <a:extLst>
                <a:ext uri="{FF2B5EF4-FFF2-40B4-BE49-F238E27FC236}">
                  <a16:creationId xmlns:a16="http://schemas.microsoft.com/office/drawing/2014/main" id="{9C4D3443-BA55-4194-A10B-882214472236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2196589"/>
              <a:ext cx="2391394" cy="716655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</a:t>
              </a:r>
              <a:r>
                <a:rPr lang="fr-FR" sz="14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ipsum dolor sit amet, consectetur adipiscing elit. </a:t>
              </a:r>
            </a:p>
          </p:txBody>
        </p:sp>
        <p:sp>
          <p:nvSpPr>
            <p:cNvPr id="12" name="Espace réservé du texte 80">
              <a:extLst>
                <a:ext uri="{FF2B5EF4-FFF2-40B4-BE49-F238E27FC236}">
                  <a16:creationId xmlns:a16="http://schemas.microsoft.com/office/drawing/2014/main" id="{4715C3E6-4EE7-4EA6-87A1-B6B0BA92431F}"/>
                </a:ext>
              </a:extLst>
            </p:cNvPr>
            <p:cNvSpPr txBox="1">
              <a:spLocks/>
            </p:cNvSpPr>
            <p:nvPr/>
          </p:nvSpPr>
          <p:spPr>
            <a:xfrm>
              <a:off x="515734" y="1789860"/>
              <a:ext cx="2630533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Catégorie de financement</a:t>
              </a:r>
            </a:p>
          </p:txBody>
        </p:sp>
        <p:pic>
          <p:nvPicPr>
            <p:cNvPr id="13" name="Graphisme 12" descr="Réseau" title="Icône d’espace réservé">
              <a:extLst>
                <a:ext uri="{FF2B5EF4-FFF2-40B4-BE49-F238E27FC236}">
                  <a16:creationId xmlns:a16="http://schemas.microsoft.com/office/drawing/2014/main" id="{118AC668-E5B7-477C-BBB6-9FB87CCCB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75854" y="993330"/>
              <a:ext cx="516155" cy="516155"/>
            </a:xfrm>
            <a:prstGeom prst="rect">
              <a:avLst/>
            </a:prstGeom>
          </p:spPr>
        </p:pic>
      </p:grpSp>
      <p:grpSp>
        <p:nvGrpSpPr>
          <p:cNvPr id="28" name="Groupe 27" descr="Flèches de légende&#10;">
            <a:extLst>
              <a:ext uri="{FF2B5EF4-FFF2-40B4-BE49-F238E27FC236}">
                <a16:creationId xmlns:a16="http://schemas.microsoft.com/office/drawing/2014/main" id="{298EBE49-96A3-40F1-8428-4AF4B4291BA0}"/>
              </a:ext>
            </a:extLst>
          </p:cNvPr>
          <p:cNvGrpSpPr/>
          <p:nvPr/>
        </p:nvGrpSpPr>
        <p:grpSpPr>
          <a:xfrm flipH="1">
            <a:off x="4132959" y="1805534"/>
            <a:ext cx="779076" cy="340983"/>
            <a:chOff x="10085433" y="2368574"/>
            <a:chExt cx="1482680" cy="648934"/>
          </a:xfrm>
        </p:grpSpPr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1577C73D-7D23-4086-9E31-36EA480B9F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7666" y="2412045"/>
              <a:ext cx="132044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B03A896-E835-4718-8E6D-B9D314B625A6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9760966" y="2693041"/>
              <a:ext cx="64893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e 17" title="Catégorie de financement (groupé)">
            <a:extLst>
              <a:ext uri="{FF2B5EF4-FFF2-40B4-BE49-F238E27FC236}">
                <a16:creationId xmlns:a16="http://schemas.microsoft.com/office/drawing/2014/main" id="{990D619C-FBD3-434E-BFD3-36EFCE176C70}"/>
              </a:ext>
            </a:extLst>
          </p:cNvPr>
          <p:cNvGrpSpPr/>
          <p:nvPr/>
        </p:nvGrpSpPr>
        <p:grpSpPr>
          <a:xfrm>
            <a:off x="1345045" y="4610045"/>
            <a:ext cx="2717899" cy="1841390"/>
            <a:chOff x="428369" y="2759296"/>
            <a:chExt cx="2717899" cy="1841390"/>
          </a:xfrm>
        </p:grpSpPr>
        <p:sp>
          <p:nvSpPr>
            <p:cNvPr id="19" name="Espace réservé du texte 80">
              <a:extLst>
                <a:ext uri="{FF2B5EF4-FFF2-40B4-BE49-F238E27FC236}">
                  <a16:creationId xmlns:a16="http://schemas.microsoft.com/office/drawing/2014/main" id="{A6878129-A39E-41EB-9E23-2A32984D7CAC}"/>
                </a:ext>
              </a:extLst>
            </p:cNvPr>
            <p:cNvSpPr txBox="1">
              <a:spLocks/>
            </p:cNvSpPr>
            <p:nvPr/>
          </p:nvSpPr>
          <p:spPr>
            <a:xfrm>
              <a:off x="428369" y="3884031"/>
              <a:ext cx="2598328" cy="716655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</a:t>
              </a:r>
              <a:r>
                <a:rPr lang="fr-FR" sz="14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ipsum dolor sit amet, consectetur adipiscing elit. </a:t>
              </a:r>
            </a:p>
          </p:txBody>
        </p:sp>
        <p:sp>
          <p:nvSpPr>
            <p:cNvPr id="20" name="Espace réservé du texte 80">
              <a:extLst>
                <a:ext uri="{FF2B5EF4-FFF2-40B4-BE49-F238E27FC236}">
                  <a16:creationId xmlns:a16="http://schemas.microsoft.com/office/drawing/2014/main" id="{26769ACA-7442-4E40-A854-8DF89988D616}"/>
                </a:ext>
              </a:extLst>
            </p:cNvPr>
            <p:cNvSpPr txBox="1">
              <a:spLocks/>
            </p:cNvSpPr>
            <p:nvPr/>
          </p:nvSpPr>
          <p:spPr>
            <a:xfrm>
              <a:off x="515733" y="3477302"/>
              <a:ext cx="2630535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Catégorie de financement</a:t>
              </a:r>
            </a:p>
          </p:txBody>
        </p:sp>
        <p:pic>
          <p:nvPicPr>
            <p:cNvPr id="21" name="Graphisme 20" descr="Journal" title="Icône d’espace réservé">
              <a:extLst>
                <a:ext uri="{FF2B5EF4-FFF2-40B4-BE49-F238E27FC236}">
                  <a16:creationId xmlns:a16="http://schemas.microsoft.com/office/drawing/2014/main" id="{08C706D0-602E-4E70-8D49-B7A3F8463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58461" y="2759296"/>
              <a:ext cx="516155" cy="516155"/>
            </a:xfrm>
            <a:prstGeom prst="rect">
              <a:avLst/>
            </a:prstGeom>
          </p:spPr>
        </p:pic>
      </p:grpSp>
      <p:grpSp>
        <p:nvGrpSpPr>
          <p:cNvPr id="31" name="Groupe 30" descr="Flèches de légende&#10;">
            <a:extLst>
              <a:ext uri="{FF2B5EF4-FFF2-40B4-BE49-F238E27FC236}">
                <a16:creationId xmlns:a16="http://schemas.microsoft.com/office/drawing/2014/main" id="{15ADA92C-D40B-46C7-9ACC-07A371CA5C24}"/>
              </a:ext>
            </a:extLst>
          </p:cNvPr>
          <p:cNvGrpSpPr/>
          <p:nvPr/>
        </p:nvGrpSpPr>
        <p:grpSpPr>
          <a:xfrm flipH="1" flipV="1">
            <a:off x="4135238" y="4986109"/>
            <a:ext cx="779076" cy="340983"/>
            <a:chOff x="10085433" y="2368574"/>
            <a:chExt cx="1482680" cy="648934"/>
          </a:xfrm>
        </p:grpSpPr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49C66FC9-08F4-4F04-A288-760424B64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7666" y="2412045"/>
              <a:ext cx="1320447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8496D17F-463A-4AB8-AAAE-F553E9A46C9A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9760966" y="2693041"/>
              <a:ext cx="64893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Graphique 4" title="Graphique Financement">
            <a:extLst>
              <a:ext uri="{FF2B5EF4-FFF2-40B4-BE49-F238E27FC236}">
                <a16:creationId xmlns:a16="http://schemas.microsoft.com/office/drawing/2014/main" id="{6B5B5567-9EC0-4D32-9FDA-A396C361FC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3612295"/>
              </p:ext>
            </p:extLst>
          </p:nvPr>
        </p:nvGraphicFramePr>
        <p:xfrm>
          <a:off x="3861992" y="2192246"/>
          <a:ext cx="4468016" cy="3011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14" name="Groupe 13" title="Catégorie de financement (groupé)">
            <a:extLst>
              <a:ext uri="{FF2B5EF4-FFF2-40B4-BE49-F238E27FC236}">
                <a16:creationId xmlns:a16="http://schemas.microsoft.com/office/drawing/2014/main" id="{B1EA58AE-DF29-4AFB-8B2D-5941C37C8B1C}"/>
              </a:ext>
            </a:extLst>
          </p:cNvPr>
          <p:cNvGrpSpPr/>
          <p:nvPr/>
        </p:nvGrpSpPr>
        <p:grpSpPr>
          <a:xfrm>
            <a:off x="8180572" y="1185681"/>
            <a:ext cx="2630533" cy="1896014"/>
            <a:chOff x="515734" y="4653927"/>
            <a:chExt cx="2630533" cy="1896014"/>
          </a:xfrm>
        </p:grpSpPr>
        <p:sp>
          <p:nvSpPr>
            <p:cNvPr id="15" name="Espace réservé du texte 80">
              <a:extLst>
                <a:ext uri="{FF2B5EF4-FFF2-40B4-BE49-F238E27FC236}">
                  <a16:creationId xmlns:a16="http://schemas.microsoft.com/office/drawing/2014/main" id="{5CC120CE-241B-46BF-81A1-D0E5864C86E8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833286"/>
              <a:ext cx="2391394" cy="716655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</a:t>
              </a:r>
              <a:r>
                <a:rPr lang="fr-FR" sz="14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ipsum dolor sit amet, consectetur adipiscing elit. </a:t>
              </a:r>
            </a:p>
          </p:txBody>
        </p:sp>
        <p:sp>
          <p:nvSpPr>
            <p:cNvPr id="16" name="Espace réservé du texte 80">
              <a:extLst>
                <a:ext uri="{FF2B5EF4-FFF2-40B4-BE49-F238E27FC236}">
                  <a16:creationId xmlns:a16="http://schemas.microsoft.com/office/drawing/2014/main" id="{2967B6E6-8BEF-4CB1-8225-6569B5BC6BEC}"/>
                </a:ext>
              </a:extLst>
            </p:cNvPr>
            <p:cNvSpPr txBox="1">
              <a:spLocks/>
            </p:cNvSpPr>
            <p:nvPr/>
          </p:nvSpPr>
          <p:spPr>
            <a:xfrm>
              <a:off x="515734" y="5426557"/>
              <a:ext cx="2630533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Catégorie de financement</a:t>
              </a:r>
            </a:p>
          </p:txBody>
        </p:sp>
        <p:pic>
          <p:nvPicPr>
            <p:cNvPr id="17" name="Graphisme 16" descr="Satellite" title="Icône d’espace réservé">
              <a:extLst>
                <a:ext uri="{FF2B5EF4-FFF2-40B4-BE49-F238E27FC236}">
                  <a16:creationId xmlns:a16="http://schemas.microsoft.com/office/drawing/2014/main" id="{07C77A0A-D269-44E9-A32D-6A9CEC70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303" y="4653927"/>
              <a:ext cx="516155" cy="516155"/>
            </a:xfrm>
            <a:prstGeom prst="rect">
              <a:avLst/>
            </a:prstGeom>
          </p:spPr>
        </p:pic>
      </p:grpSp>
      <p:grpSp>
        <p:nvGrpSpPr>
          <p:cNvPr id="22" name="Groupe 21" descr="Flèches de légende&#10;">
            <a:extLst>
              <a:ext uri="{FF2B5EF4-FFF2-40B4-BE49-F238E27FC236}">
                <a16:creationId xmlns:a16="http://schemas.microsoft.com/office/drawing/2014/main" id="{286F7A2F-659A-4006-8D19-8ED4E02D58D6}"/>
              </a:ext>
            </a:extLst>
          </p:cNvPr>
          <p:cNvGrpSpPr/>
          <p:nvPr/>
        </p:nvGrpSpPr>
        <p:grpSpPr>
          <a:xfrm>
            <a:off x="7323259" y="1827903"/>
            <a:ext cx="835213" cy="340983"/>
            <a:chOff x="10085433" y="2368574"/>
            <a:chExt cx="1470538" cy="648934"/>
          </a:xfrm>
        </p:grpSpPr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D84E44BF-58C4-4DA8-B6B1-C9E9A39EB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5525" y="2412045"/>
              <a:ext cx="1320446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13AFC16D-113E-464A-BC6B-A0684D4FEE9D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9760966" y="2693041"/>
              <a:ext cx="64893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5" title="Catégorie de financement (groupé)">
            <a:extLst>
              <a:ext uri="{FF2B5EF4-FFF2-40B4-BE49-F238E27FC236}">
                <a16:creationId xmlns:a16="http://schemas.microsoft.com/office/drawing/2014/main" id="{059A3F79-6A32-438A-BEFD-DD7037DBEFCC}"/>
              </a:ext>
            </a:extLst>
          </p:cNvPr>
          <p:cNvGrpSpPr/>
          <p:nvPr/>
        </p:nvGrpSpPr>
        <p:grpSpPr>
          <a:xfrm>
            <a:off x="8267015" y="4498537"/>
            <a:ext cx="2811387" cy="2132541"/>
            <a:chOff x="8848291" y="2193156"/>
            <a:chExt cx="2811387" cy="2132541"/>
          </a:xfrm>
        </p:grpSpPr>
        <p:sp>
          <p:nvSpPr>
            <p:cNvPr id="7" name="Espace réservé du texte 80">
              <a:extLst>
                <a:ext uri="{FF2B5EF4-FFF2-40B4-BE49-F238E27FC236}">
                  <a16:creationId xmlns:a16="http://schemas.microsoft.com/office/drawing/2014/main" id="{7B15D9A6-030E-40B4-B9A4-32A3302EF94F}"/>
                </a:ext>
              </a:extLst>
            </p:cNvPr>
            <p:cNvSpPr txBox="1">
              <a:spLocks/>
            </p:cNvSpPr>
            <p:nvPr/>
          </p:nvSpPr>
          <p:spPr>
            <a:xfrm>
              <a:off x="8987805" y="3421107"/>
              <a:ext cx="2671873" cy="904590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fr-F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</a:t>
              </a:r>
              <a:r>
                <a:rPr lang="fr-FR" sz="14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ipsum dolor sit amet, consectetur adipiscing elit. </a:t>
              </a:r>
            </a:p>
          </p:txBody>
        </p:sp>
        <p:sp>
          <p:nvSpPr>
            <p:cNvPr id="8" name="Espace réservé du texte 80">
              <a:extLst>
                <a:ext uri="{FF2B5EF4-FFF2-40B4-BE49-F238E27FC236}">
                  <a16:creationId xmlns:a16="http://schemas.microsoft.com/office/drawing/2014/main" id="{78127210-F620-4F8A-89B7-C0962F01ABC5}"/>
                </a:ext>
              </a:extLst>
            </p:cNvPr>
            <p:cNvSpPr txBox="1">
              <a:spLocks/>
            </p:cNvSpPr>
            <p:nvPr/>
          </p:nvSpPr>
          <p:spPr>
            <a:xfrm>
              <a:off x="8848291" y="3014378"/>
              <a:ext cx="2630532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Catégorie de financement</a:t>
              </a:r>
            </a:p>
          </p:txBody>
        </p:sp>
        <p:pic>
          <p:nvPicPr>
            <p:cNvPr id="9" name="Graphisme 8" descr="Cible" title="Icône d’espace réservé">
              <a:extLst>
                <a:ext uri="{FF2B5EF4-FFF2-40B4-BE49-F238E27FC236}">
                  <a16:creationId xmlns:a16="http://schemas.microsoft.com/office/drawing/2014/main" id="{EB5DF1D7-3FD9-42D6-BEE4-A0BE8715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81417" y="2193156"/>
              <a:ext cx="567771" cy="567771"/>
            </a:xfrm>
            <a:prstGeom prst="rect">
              <a:avLst/>
            </a:prstGeom>
          </p:spPr>
        </p:pic>
      </p:grpSp>
      <p:grpSp>
        <p:nvGrpSpPr>
          <p:cNvPr id="25" name="Groupe 24" descr="Flèches de légende&#10;">
            <a:extLst>
              <a:ext uri="{FF2B5EF4-FFF2-40B4-BE49-F238E27FC236}">
                <a16:creationId xmlns:a16="http://schemas.microsoft.com/office/drawing/2014/main" id="{E1D62F4C-F7AD-49CD-8499-3FBAD8FFF4EA}"/>
              </a:ext>
            </a:extLst>
          </p:cNvPr>
          <p:cNvGrpSpPr/>
          <p:nvPr/>
        </p:nvGrpSpPr>
        <p:grpSpPr>
          <a:xfrm flipV="1">
            <a:off x="7379398" y="4984320"/>
            <a:ext cx="779074" cy="340983"/>
            <a:chOff x="10085436" y="2368575"/>
            <a:chExt cx="1482677" cy="648934"/>
          </a:xfrm>
        </p:grpSpPr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493B22ED-AFEC-489C-B59A-F64E19A09D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7666" y="2412045"/>
              <a:ext cx="13204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B0F32A56-CAD2-4FF2-8BB9-EFF8FE176A19}"/>
                </a:ext>
              </a:extLst>
            </p:cNvPr>
            <p:cNvCxnSpPr>
              <a:cxnSpLocks/>
            </p:cNvCxnSpPr>
            <p:nvPr/>
          </p:nvCxnSpPr>
          <p:spPr>
            <a:xfrm rot="18000000" flipH="1">
              <a:off x="9760969" y="2693042"/>
              <a:ext cx="64893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 rtl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3773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9513B8E-BE7A-486A-9F5A-9FEE77C9ED2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rtlCol="0"/>
          <a:lstStyle/>
          <a:p>
            <a:pPr rtl="0"/>
            <a:r>
              <a:rPr lang="fr-FR"/>
              <a:t>Lorem </a:t>
            </a:r>
            <a:r>
              <a:rPr lang="fr-FR" noProof="1"/>
              <a:t>ipsum dolor sit amet, consectetur adipiscing elit. Etiam aliquet eu mi quis lacinia. </a:t>
            </a:r>
          </a:p>
          <a:p>
            <a:pPr lvl="1" rtl="0"/>
            <a:r>
              <a:rPr lang="fr-FR" noProof="1"/>
              <a:t>Ut fermentum a magna ut eleifend. Integer convallis suscipit ante eu varius. Morbi a purus dolor. Suspendisse sit amet ipsum finibus justo viverra blandit. </a:t>
            </a:r>
          </a:p>
          <a:p>
            <a:pPr lvl="1" rtl="0"/>
            <a:r>
              <a:rPr lang="fr-FR" noProof="1"/>
              <a:t>Ut congue quis tortor eget sodales. Nulla a erat eget nunc hendrerit ultrices eu.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8DBCB88-247D-49E4-8FCA-2BC56F1AE0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 rtl="0"/>
              <a:t>29</a:t>
            </a:fld>
            <a:endParaRPr lang="fr-FR" dirty="0"/>
          </a:p>
        </p:txBody>
      </p:sp>
      <p:pic>
        <p:nvPicPr>
          <p:cNvPr id="11" name="Espace réservé d’image 10" descr="Stéthoscope ">
            <a:extLst>
              <a:ext uri="{FF2B5EF4-FFF2-40B4-BE49-F238E27FC236}">
                <a16:creationId xmlns:a16="http://schemas.microsoft.com/office/drawing/2014/main" id="{70AAE794-2F38-416E-B928-BB5474A812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 rtlCol="0"/>
          <a:lstStyle/>
          <a:p>
            <a:pPr rtl="0"/>
            <a:r>
              <a:rPr lang="fr-FR"/>
              <a:t>Récapitulatif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C56582A-55F9-4B18-95E7-DD8795CF21B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8778240" y="3708115"/>
            <a:ext cx="2944450" cy="1415429"/>
          </a:xfrm>
        </p:spPr>
        <p:txBody>
          <a:bodyPr rtlCol="0"/>
          <a:lstStyle/>
          <a:p>
            <a:pPr rtl="0"/>
            <a:r>
              <a:rPr lang="fr-FR"/>
              <a:t>Accroche ou sous-titre du récapitulatif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426821" y="2532591"/>
            <a:ext cx="4936561" cy="2078700"/>
          </a:xfrm>
        </p:spPr>
        <p:txBody>
          <a:bodyPr rtlCol="0"/>
          <a:lstStyle/>
          <a:p>
            <a:pPr rtl="0"/>
            <a:r>
              <a:rPr lang="fr-FR" dirty="0"/>
              <a:t>Architecture proposée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 rtlCol="0"/>
          <a:lstStyle/>
          <a:p>
            <a:pPr rtl="0"/>
            <a:r>
              <a:rPr lang="fr-FR" dirty="0"/>
              <a:t>Schéma architecture</a:t>
            </a:r>
            <a:r>
              <a:rPr lang="fr-FR" noProof="1"/>
              <a:t>.</a:t>
            </a:r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933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6742042" y="1641059"/>
            <a:ext cx="4793714" cy="2078699"/>
          </a:xfrm>
        </p:spPr>
        <p:txBody>
          <a:bodyPr rtlCol="0"/>
          <a:lstStyle/>
          <a:p>
            <a:pPr rtl="0"/>
            <a:r>
              <a:rPr lang="fr-FR"/>
              <a:t>Merci de votre attention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742041" y="3884812"/>
            <a:ext cx="4303959" cy="271807"/>
          </a:xfrm>
        </p:spPr>
        <p:txBody>
          <a:bodyPr rtlCol="0"/>
          <a:lstStyle/>
          <a:p>
            <a:pPr rtl="0"/>
            <a:r>
              <a:rPr lang="fr-FR" noProof="1"/>
              <a:t>David Paulet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742041" y="4290982"/>
            <a:ext cx="4303959" cy="252000"/>
          </a:xfrm>
        </p:spPr>
        <p:txBody>
          <a:bodyPr rtlCol="0"/>
          <a:lstStyle/>
          <a:p>
            <a:pPr rtl="0"/>
            <a:r>
              <a:rPr lang="fr-FR"/>
              <a:t>+33 1 23 45 67 89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6742041" y="4677345"/>
            <a:ext cx="4303959" cy="252000"/>
          </a:xfrm>
        </p:spPr>
        <p:txBody>
          <a:bodyPr rtlCol="0"/>
          <a:lstStyle/>
          <a:p>
            <a:pPr rtl="0"/>
            <a:r>
              <a:rPr lang="fr-FR"/>
              <a:t>david@contoso.com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742184" y="5063709"/>
            <a:ext cx="4305582" cy="252413"/>
          </a:xfrm>
        </p:spPr>
        <p:txBody>
          <a:bodyPr rtlCol="0"/>
          <a:lstStyle/>
          <a:p>
            <a:pPr rtl="0"/>
            <a:r>
              <a:rPr lang="fr-FR"/>
              <a:t>www.contoso.com</a:t>
            </a:r>
            <a:endParaRPr lang="fr-FR" dirty="0"/>
          </a:p>
        </p:txBody>
      </p:sp>
      <p:pic>
        <p:nvPicPr>
          <p:cNvPr id="12" name="Graphisme 11" descr="Utilisateur" title="Icône-Nom du présentateur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11200797" y="3884812"/>
            <a:ext cx="218900" cy="218900"/>
          </a:xfrm>
          <a:prstGeom prst="rect">
            <a:avLst/>
          </a:prstGeom>
        </p:spPr>
      </p:pic>
      <p:pic>
        <p:nvPicPr>
          <p:cNvPr id="14" name="Graphisme 13" descr="Smartphone" title="Icône-Numéro de téléphone du présentateur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gray">
          <a:xfrm>
            <a:off x="11200797" y="4293572"/>
            <a:ext cx="218900" cy="218900"/>
          </a:xfrm>
          <a:prstGeom prst="rect">
            <a:avLst/>
          </a:prstGeom>
        </p:spPr>
      </p:pic>
      <p:pic>
        <p:nvPicPr>
          <p:cNvPr id="13" name="Graphisme 12" descr="Enveloppe" title="Icône -E-mail du présentateur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gray">
          <a:xfrm>
            <a:off x="11200797" y="4661290"/>
            <a:ext cx="218900" cy="218900"/>
          </a:xfrm>
          <a:prstGeom prst="rect">
            <a:avLst/>
          </a:prstGeom>
        </p:spPr>
      </p:pic>
      <p:pic>
        <p:nvPicPr>
          <p:cNvPr id="15" name="Graphisme 14" descr="Lien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 bwMode="gray">
          <a:xfrm>
            <a:off x="11183938" y="5029008"/>
            <a:ext cx="244786" cy="244786"/>
          </a:xfrm>
          <a:prstGeom prst="rect">
            <a:avLst/>
          </a:prstGeom>
        </p:spPr>
      </p:pic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B67B645E-C5E5-4727-B977-D372A0AA71D9}" type="slidenum">
              <a:rPr lang="fr-FR" smtClean="0"/>
              <a:pPr rtl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Personnaliser</a:t>
            </a:r>
            <a:r>
              <a:rPr lang="fr-FR" i="1"/>
              <a:t> </a:t>
            </a:r>
            <a:r>
              <a:rPr lang="fr-FR"/>
              <a:t>ce modèle</a:t>
            </a:r>
          </a:p>
        </p:txBody>
      </p:sp>
      <p:sp>
        <p:nvSpPr>
          <p:cNvPr id="8" name="Zone de texte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6000" u="sng">
                <a:solidFill>
                  <a:srgbClr val="0070C0"/>
                </a:solidFill>
              </a:rPr>
              <a:t>Instructions en matière de modification du modèle et commentaires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55E8118-A490-FA8A-3F0B-364B9E7C85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AFFE54F-7AAC-1265-B78D-0C2A6ECFFF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8805" y="3748779"/>
            <a:ext cx="2314662" cy="360000"/>
          </a:xfrm>
        </p:spPr>
        <p:txBody>
          <a:bodyPr/>
          <a:lstStyle/>
          <a:p>
            <a:r>
              <a:rPr lang="fr-FR" dirty="0"/>
              <a:t>Collecte de données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A19FB39-816E-0B89-C77E-AC4E77F77C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96590" y="4740400"/>
            <a:ext cx="1620000" cy="720000"/>
          </a:xfrm>
        </p:spPr>
        <p:txBody>
          <a:bodyPr/>
          <a:lstStyle/>
          <a:p>
            <a:r>
              <a:rPr lang="fr-FR" dirty="0" err="1"/>
              <a:t>Webscraping</a:t>
            </a:r>
            <a:r>
              <a:rPr lang="fr-FR" dirty="0"/>
              <a:t> et utilisation de l’API de </a:t>
            </a:r>
            <a:r>
              <a:rPr lang="fr-FR" dirty="0" err="1"/>
              <a:t>iNaturalist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35005A1-530D-432D-63EA-298BD2CA4C9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704331" y="3748778"/>
            <a:ext cx="1971596" cy="587871"/>
          </a:xfrm>
        </p:spPr>
        <p:txBody>
          <a:bodyPr/>
          <a:lstStyle/>
          <a:p>
            <a:r>
              <a:rPr lang="fr-FR" dirty="0"/>
              <a:t>Fusion des sources de données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AAECB28-9DE0-DD72-539F-3AD6637056C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772066" y="4740400"/>
            <a:ext cx="1620000" cy="720000"/>
          </a:xfrm>
        </p:spPr>
        <p:txBody>
          <a:bodyPr/>
          <a:lstStyle/>
          <a:p>
            <a:r>
              <a:rPr lang="fr-FR" dirty="0"/>
              <a:t>Sélection des données pertinentes via le logiciel KNIME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E9BF77B-0D01-25C5-2B8E-5CB21C17E7B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39933" y="3748779"/>
            <a:ext cx="2161457" cy="360000"/>
          </a:xfrm>
        </p:spPr>
        <p:txBody>
          <a:bodyPr/>
          <a:lstStyle/>
          <a:p>
            <a:r>
              <a:rPr lang="fr-FR" dirty="0"/>
              <a:t>Intégration dans DBB NOSQL MongoDB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400E884-1B77-D500-583C-0BE0ABD8717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431432" y="4740400"/>
            <a:ext cx="1620000" cy="720000"/>
          </a:xfrm>
        </p:spPr>
        <p:txBody>
          <a:bodyPr/>
          <a:lstStyle/>
          <a:p>
            <a:r>
              <a:rPr lang="fr-FR" dirty="0"/>
              <a:t>Envoi des données récupérées dans cloud Atlas MongoDB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7D32BA45-E8D2-3C7C-8E9D-355E331609A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Data préparation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AA2B5DC1-704F-7887-ACA2-39DC170053D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350857" y="4740400"/>
            <a:ext cx="1620000" cy="720000"/>
          </a:xfrm>
        </p:spPr>
        <p:txBody>
          <a:bodyPr/>
          <a:lstStyle/>
          <a:p>
            <a:r>
              <a:rPr lang="fr-FR" dirty="0"/>
              <a:t>Data préparation par script Python avec la bibliothèque Pandas</a:t>
            </a: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0F840797-E956-944F-32D0-CA062F74D2B4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pPr rtl="0"/>
            <a:fld id="{B67B645E-C5E5-4727-B977-D372A0AA71D9}" type="slidenum">
              <a:rPr lang="fr-FR" noProof="0" smtClean="0"/>
              <a:pPr rtl="0"/>
              <a:t>4</a:t>
            </a:fld>
            <a:endParaRPr lang="fr-FR" noProof="0"/>
          </a:p>
        </p:txBody>
      </p:sp>
      <p:sp>
        <p:nvSpPr>
          <p:cNvPr id="16" name="Titre 15">
            <a:extLst>
              <a:ext uri="{FF2B5EF4-FFF2-40B4-BE49-F238E27FC236}">
                <a16:creationId xmlns:a16="http://schemas.microsoft.com/office/drawing/2014/main" id="{6A1D7091-462A-81E2-8D3D-57DEC308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Flux de données </a:t>
            </a:r>
          </a:p>
        </p:txBody>
      </p:sp>
      <p:pic>
        <p:nvPicPr>
          <p:cNvPr id="25" name="Espace réservé pour une image  30">
            <a:extLst>
              <a:ext uri="{FF2B5EF4-FFF2-40B4-BE49-F238E27FC236}">
                <a16:creationId xmlns:a16="http://schemas.microsoft.com/office/drawing/2014/main" id="{A9D683F2-6D6C-FB5F-DAF4-4C17E1BFF9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48320" y="2472287"/>
            <a:ext cx="621792" cy="621792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  <p:pic>
        <p:nvPicPr>
          <p:cNvPr id="26" name="Espace réservé pour une image  34">
            <a:extLst>
              <a:ext uri="{FF2B5EF4-FFF2-40B4-BE49-F238E27FC236}">
                <a16:creationId xmlns:a16="http://schemas.microsoft.com/office/drawing/2014/main" id="{10F3E8F8-A2B0-E5B3-B0ED-B62615ACA3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8" b="128"/>
          <a:stretch>
            <a:fillRect/>
          </a:stretch>
        </p:blipFill>
        <p:spPr>
          <a:xfrm>
            <a:off x="4322007" y="2487429"/>
            <a:ext cx="621792" cy="621792"/>
          </a:xfrm>
          <a:prstGeom prst="rect">
            <a:avLst/>
          </a:prstGeom>
        </p:spPr>
      </p:pic>
      <p:pic>
        <p:nvPicPr>
          <p:cNvPr id="27" name="Espace réservé pour une image  38">
            <a:extLst>
              <a:ext uri="{FF2B5EF4-FFF2-40B4-BE49-F238E27FC236}">
                <a16:creationId xmlns:a16="http://schemas.microsoft.com/office/drawing/2014/main" id="{21291CFF-7BDF-ED5A-8F43-EFBA02F7D6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95694" y="2518477"/>
            <a:ext cx="621792" cy="621792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  <p:pic>
        <p:nvPicPr>
          <p:cNvPr id="28" name="Espace réservé pour une image  44">
            <a:extLst>
              <a:ext uri="{FF2B5EF4-FFF2-40B4-BE49-F238E27FC236}">
                <a16:creationId xmlns:a16="http://schemas.microsoft.com/office/drawing/2014/main" id="{7E47C4E4-9885-33A7-9350-DE9B20A8D0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874514" y="2518477"/>
            <a:ext cx="621792" cy="621792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158947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2962B95-480B-2083-A8BA-6512583FF3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5</a:t>
            </a:fld>
            <a:endParaRPr lang="fr-FR" noProof="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70D15F0-A49D-8A09-B83F-D1120D783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 d’architecture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983A8BE-2AE1-1708-7B4C-C3A93EDD7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07" y="1117394"/>
            <a:ext cx="10865186" cy="520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29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06829"/>
            <a:ext cx="10143235" cy="822329"/>
          </a:xfrm>
        </p:spPr>
        <p:txBody>
          <a:bodyPr rtlCol="0"/>
          <a:lstStyle/>
          <a:p>
            <a:pPr rtl="0"/>
            <a:r>
              <a:rPr lang="fr-FR" dirty="0"/>
              <a:t>Arborescence de dossiers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4EA5D4-1E30-49DD-A58C-946933F58E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 rtl="0"/>
              <a:t>6</a:t>
            </a:fld>
            <a:endParaRPr lang="fr-FR"/>
          </a:p>
        </p:txBody>
      </p:sp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32372FF1-D202-E26D-D9E8-B270EC676B1E}"/>
              </a:ext>
            </a:extLst>
          </p:cNvPr>
          <p:cNvSpPr txBox="1">
            <a:spLocks/>
          </p:cNvSpPr>
          <p:nvPr/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27A0E70-2A0B-6382-8DB4-D6CF5F520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533" y="1029158"/>
            <a:ext cx="9093200" cy="57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29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 rtlCol="0"/>
          <a:lstStyle/>
          <a:p>
            <a:pPr rtl="0"/>
            <a:r>
              <a:rPr lang="fr-FR" dirty="0"/>
              <a:t>Articulation du lancement des différentes étapes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4EA5D4-1E30-49DD-A58C-946933F58E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 rtl="0"/>
              <a:t>7</a:t>
            </a:fld>
            <a:endParaRPr lang="fr-FR"/>
          </a:p>
        </p:txBody>
      </p:sp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32372FF1-D202-E26D-D9E8-B270EC676B1E}"/>
              </a:ext>
            </a:extLst>
          </p:cNvPr>
          <p:cNvSpPr txBox="1">
            <a:spLocks/>
          </p:cNvSpPr>
          <p:nvPr/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aa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42ECBDF-D69A-2F6C-9C84-1A7E5294D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00" y="1041933"/>
            <a:ext cx="4454467" cy="273131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CBA2B9E-1594-A7AC-F9BE-648B54428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883" y="3883319"/>
            <a:ext cx="8136466" cy="284888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6ACEC7E-BB4D-13B2-0429-A915E79ED17C}"/>
              </a:ext>
            </a:extLst>
          </p:cNvPr>
          <p:cNvSpPr txBox="1"/>
          <p:nvPr/>
        </p:nvSpPr>
        <p:spPr>
          <a:xfrm>
            <a:off x="5579817" y="2005603"/>
            <a:ext cx="5071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Script de lancement CMD_ETL_iNaturalist.CMD – différentes parties</a:t>
            </a:r>
          </a:p>
        </p:txBody>
      </p:sp>
    </p:spTree>
    <p:extLst>
      <p:ext uri="{BB962C8B-B14F-4D97-AF65-F5344CB8AC3E}">
        <p14:creationId xmlns:p14="http://schemas.microsoft.com/office/powerpoint/2010/main" val="837631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 rtlCol="0"/>
          <a:lstStyle/>
          <a:p>
            <a:pPr rtl="0"/>
            <a:r>
              <a:rPr lang="fr-FR" dirty="0"/>
              <a:t>Script de lancement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4EA5D4-1E30-49DD-A58C-946933F58E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rtl="0"/>
            <a:fld id="{B67B645E-C5E5-4727-B977-D372A0AA71D9}" type="slidenum">
              <a:rPr lang="fr-FR" smtClean="0"/>
              <a:pPr algn="ctr" rtl="0"/>
              <a:t>8</a:t>
            </a:fld>
            <a:endParaRPr lang="fr-FR"/>
          </a:p>
        </p:txBody>
      </p:sp>
      <p:sp>
        <p:nvSpPr>
          <p:cNvPr id="3" name="Espace réservé du contenu 1">
            <a:extLst>
              <a:ext uri="{FF2B5EF4-FFF2-40B4-BE49-F238E27FC236}">
                <a16:creationId xmlns:a16="http://schemas.microsoft.com/office/drawing/2014/main" id="{32372FF1-D202-E26D-D9E8-B270EC676B1E}"/>
              </a:ext>
            </a:extLst>
          </p:cNvPr>
          <p:cNvSpPr txBox="1">
            <a:spLocks/>
          </p:cNvSpPr>
          <p:nvPr/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aa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DCD2171-7667-B967-9D2C-D4ABD2ACD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67" y="1257353"/>
            <a:ext cx="12192000" cy="22546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43F36FA-D4B8-A49D-44A8-D8A6B1628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228" y="4622801"/>
            <a:ext cx="7343853" cy="205062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B1C3497-3B80-E0E2-B6A8-10CA966F1170}"/>
              </a:ext>
            </a:extLst>
          </p:cNvPr>
          <p:cNvSpPr txBox="1"/>
          <p:nvPr/>
        </p:nvSpPr>
        <p:spPr>
          <a:xfrm>
            <a:off x="528846" y="3882121"/>
            <a:ext cx="5071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Script de lancement CMD_ETL_iNaturalist.CMD – différentes parties</a:t>
            </a:r>
          </a:p>
        </p:txBody>
      </p:sp>
    </p:spTree>
    <p:extLst>
      <p:ext uri="{BB962C8B-B14F-4D97-AF65-F5344CB8AC3E}">
        <p14:creationId xmlns:p14="http://schemas.microsoft.com/office/powerpoint/2010/main" val="1322104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472BAE5-98BB-F520-6C78-C09C81089E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 rtl="0"/>
            <a:fld id="{B67B645E-C5E5-4727-B977-D372A0AA71D9}" type="slidenum">
              <a:rPr lang="fr-FR" noProof="0" smtClean="0"/>
              <a:pPr algn="ctr" rtl="0"/>
              <a:t>9</a:t>
            </a:fld>
            <a:endParaRPr lang="fr-FR" noProof="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DCB6D23-FD38-9E07-937B-4D14514FE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étape : </a:t>
            </a:r>
            <a:r>
              <a:rPr lang="fr-FR" dirty="0" err="1"/>
              <a:t>Webscrapping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5EE518E-CFDE-EFAC-FD71-4FA694253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Avec </a:t>
            </a:r>
            <a:r>
              <a:rPr lang="fr-FR" dirty="0" err="1"/>
              <a:t>Selenium</a:t>
            </a:r>
            <a:endParaRPr lang="fr-FR" dirty="0"/>
          </a:p>
          <a:p>
            <a:endParaRPr lang="fr-FR" dirty="0"/>
          </a:p>
          <a:p>
            <a:r>
              <a:rPr lang="fr-FR" dirty="0"/>
              <a:t>Explications difficultés / comment faire</a:t>
            </a:r>
          </a:p>
          <a:p>
            <a:endParaRPr lang="fr-FR" dirty="0"/>
          </a:p>
          <a:p>
            <a:r>
              <a:rPr lang="fr-FR" dirty="0"/>
              <a:t>Via script python avec </a:t>
            </a:r>
            <a:r>
              <a:rPr lang="fr-FR" dirty="0" err="1"/>
              <a:t>selenium</a:t>
            </a:r>
            <a:endParaRPr lang="fr-FR" dirty="0"/>
          </a:p>
          <a:p>
            <a:endParaRPr lang="fr-FR" dirty="0"/>
          </a:p>
          <a:p>
            <a:r>
              <a:rPr lang="fr-FR" dirty="0"/>
              <a:t>Permet utiliser arguments depuis le CMD pour plus de </a:t>
            </a:r>
          </a:p>
          <a:p>
            <a:endParaRPr lang="fr-FR" dirty="0"/>
          </a:p>
          <a:p>
            <a:pPr lvl="1"/>
            <a:r>
              <a:rPr lang="fr-FR" dirty="0"/>
              <a:t>Pseudo code : </a:t>
            </a:r>
          </a:p>
          <a:p>
            <a:pPr marL="885825" lvl="2" indent="-342900">
              <a:buFont typeface="+mj-lt"/>
              <a:buAutoNum type="arabicPeriod"/>
            </a:pPr>
            <a:r>
              <a:rPr lang="fr-FR" dirty="0"/>
              <a:t>Initialisation chrome driver </a:t>
            </a:r>
            <a:r>
              <a:rPr lang="fr-FR" dirty="0" err="1"/>
              <a:t>selenium</a:t>
            </a:r>
            <a:endParaRPr lang="fr-FR" dirty="0"/>
          </a:p>
          <a:p>
            <a:pPr marL="885825" lvl="2" indent="-342900">
              <a:buFont typeface="+mj-lt"/>
              <a:buAutoNum type="arabicPeriod"/>
            </a:pPr>
            <a:r>
              <a:rPr lang="fr-FR" dirty="0"/>
              <a:t>Fonction </a:t>
            </a:r>
            <a:r>
              <a:rPr lang="fr-FR" dirty="0" err="1"/>
              <a:t>scroll_to_end</a:t>
            </a:r>
            <a:r>
              <a:rPr lang="fr-FR" dirty="0"/>
              <a:t> pour obtenir toutes les observations de la page</a:t>
            </a:r>
          </a:p>
          <a:p>
            <a:pPr marL="885825" lvl="2" indent="-342900">
              <a:buFont typeface="+mj-lt"/>
              <a:buAutoNum type="arabicPeriod"/>
            </a:pPr>
            <a:r>
              <a:rPr lang="fr-FR" dirty="0" err="1"/>
              <a:t>Foncton</a:t>
            </a:r>
            <a:r>
              <a:rPr lang="fr-FR" dirty="0"/>
              <a:t> </a:t>
            </a:r>
            <a:r>
              <a:rPr lang="fr-FR" dirty="0" err="1"/>
              <a:t>getSightings</a:t>
            </a:r>
            <a:r>
              <a:rPr lang="fr-FR" dirty="0"/>
              <a:t> avec 4 arguments pour récupérer les observations de la page et les mettre dans un fichier </a:t>
            </a:r>
            <a:r>
              <a:rPr lang="fr-FR" dirty="0" err="1"/>
              <a:t>json</a:t>
            </a:r>
            <a:endParaRPr lang="fr-FR" dirty="0"/>
          </a:p>
          <a:p>
            <a:pPr marL="885825" lvl="2" indent="-342900">
              <a:buFont typeface="+mj-lt"/>
              <a:buAutoNum type="arabicPeriod"/>
            </a:pPr>
            <a:r>
              <a:rPr lang="fr-FR" dirty="0"/>
              <a:t>Fonction main dans laquelle on vient récupérer les arguments passés au script pour appeler la fonction </a:t>
            </a:r>
            <a:r>
              <a:rPr lang="fr-FR" dirty="0" err="1"/>
              <a:t>GetSightings</a:t>
            </a:r>
            <a:endParaRPr lang="fr-FR" dirty="0"/>
          </a:p>
          <a:p>
            <a:r>
              <a:rPr lang="fr-FR" dirty="0"/>
              <a:t>Lent, et peu robuste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341484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ésentation_rond_bleu2.potx" id="{B5F7E059-A358-4176-BA17-818325C1BD3D}" vid="{4BE6A25C-A2AF-4C1B-B8C6-1F49E42A2EF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FCFEE3-59F5-490C-AC74-047FF9F6A8F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5B97A58-017B-407D-9B26-277921821F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F9DDD-282A-43E9-BFE4-D33DFFFD07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Présentation_bloc_1</Template>
  <TotalTime>3756</TotalTime>
  <Words>1422</Words>
  <Application>Microsoft Office PowerPoint</Application>
  <PresentationFormat>Grand écran</PresentationFormat>
  <Paragraphs>304</Paragraphs>
  <Slides>31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Corbel</vt:lpstr>
      <vt:lpstr>Thème Office</vt:lpstr>
      <vt:lpstr>RNCP : bloc 1</vt:lpstr>
      <vt:lpstr>Sommaire / objectifs du bloc 1 – Construction et alimentation d’une infrastructure de gestion de données</vt:lpstr>
      <vt:lpstr>Architecture proposée</vt:lpstr>
      <vt:lpstr>Flux de données </vt:lpstr>
      <vt:lpstr>Schéma d’architecture</vt:lpstr>
      <vt:lpstr>Arborescence de dossiers</vt:lpstr>
      <vt:lpstr>Articulation du lancement des différentes étapes </vt:lpstr>
      <vt:lpstr>Script de lancement </vt:lpstr>
      <vt:lpstr>1ère étape : Webscrapping</vt:lpstr>
      <vt:lpstr>2ème étape : Utilisation de l’API iNaturalist</vt:lpstr>
      <vt:lpstr>KNIME</vt:lpstr>
      <vt:lpstr>Mettez l’accent sur votre  avantage principal</vt:lpstr>
      <vt:lpstr>À propos de nous</vt:lpstr>
      <vt:lpstr>Solution</vt:lpstr>
      <vt:lpstr>Produit</vt:lpstr>
      <vt:lpstr>Séparateur de section</vt:lpstr>
      <vt:lpstr>Séparateur de section</vt:lpstr>
      <vt:lpstr>Modèle d’entreprise</vt:lpstr>
      <vt:lpstr>Opportunité de marché-Option 1</vt:lpstr>
      <vt:lpstr>Opportunité de marché-Option 2</vt:lpstr>
      <vt:lpstr>Concurrence-Option 1</vt:lpstr>
      <vt:lpstr>Concurrence-Option 2</vt:lpstr>
      <vt:lpstr>Stratégie de croissance</vt:lpstr>
      <vt:lpstr>Évolution</vt:lpstr>
      <vt:lpstr>Chronologie</vt:lpstr>
      <vt:lpstr>Équipe</vt:lpstr>
      <vt:lpstr>Équipe</vt:lpstr>
      <vt:lpstr>Financement</vt:lpstr>
      <vt:lpstr>Récapitulatif</vt:lpstr>
      <vt:lpstr>Merci de votre attention</vt:lpstr>
      <vt:lpstr>Personnaliser ce modèle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RNCP : bloc 1</dc:title>
  <dc:creator>Pauline Sire</dc:creator>
  <cp:lastModifiedBy>Pauline Sire</cp:lastModifiedBy>
  <cp:revision>4</cp:revision>
  <dcterms:created xsi:type="dcterms:W3CDTF">2023-06-24T13:27:18Z</dcterms:created>
  <dcterms:modified xsi:type="dcterms:W3CDTF">2023-06-29T12:29:14Z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